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9" r:id="rId7"/>
    <p:sldId id="262" r:id="rId8"/>
    <p:sldId id="260" r:id="rId9"/>
    <p:sldId id="265" r:id="rId10"/>
    <p:sldId id="283" r:id="rId11"/>
    <p:sldId id="264" r:id="rId12"/>
    <p:sldId id="267" r:id="rId13"/>
    <p:sldId id="266" r:id="rId14"/>
    <p:sldId id="268" r:id="rId15"/>
    <p:sldId id="269" r:id="rId16"/>
    <p:sldId id="271" r:id="rId17"/>
    <p:sldId id="270" r:id="rId18"/>
    <p:sldId id="273" r:id="rId19"/>
    <p:sldId id="274" r:id="rId20"/>
    <p:sldId id="272" r:id="rId21"/>
    <p:sldId id="275" r:id="rId22"/>
    <p:sldId id="276" r:id="rId23"/>
    <p:sldId id="278" r:id="rId24"/>
    <p:sldId id="280" r:id="rId25"/>
    <p:sldId id="277" r:id="rId26"/>
    <p:sldId id="279" r:id="rId27"/>
    <p:sldId id="282" r:id="rId28"/>
    <p:sldId id="281" r:id="rId29"/>
  </p:sldIdLst>
  <p:sldSz cx="10693400" cy="6011863"/>
  <p:notesSz cx="6858000" cy="9144000"/>
  <p:defaultTextStyle>
    <a:defPPr>
      <a:defRPr lang="fr-FR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  <p15:guide id="3" pos="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32A"/>
    <a:srgbClr val="CED0CF"/>
    <a:srgbClr val="E0D2E0"/>
    <a:srgbClr val="B7B9B8"/>
    <a:srgbClr val="C2022B"/>
    <a:srgbClr val="C0012C"/>
    <a:srgbClr val="A91500"/>
    <a:srgbClr val="9A120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43" autoAdjust="0"/>
    <p:restoredTop sz="94555" autoAdjust="0"/>
  </p:normalViewPr>
  <p:slideViewPr>
    <p:cSldViewPr>
      <p:cViewPr varScale="1">
        <p:scale>
          <a:sx n="95" d="100"/>
          <a:sy n="95" d="100"/>
        </p:scale>
        <p:origin x="-360" y="-77"/>
      </p:cViewPr>
      <p:guideLst>
        <p:guide orient="horz" pos="1894"/>
        <p:guide pos="3368"/>
        <p:guide pos="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DB05-F4C8-4066-BC9D-08FB9023E422}" type="datetime1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B9CE-F6B7-4E50-B20B-8AA0F14C1C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1213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40DD-7720-4450-B46E-90686A09FCB7}" type="datetime1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C013-C98D-48C8-B308-BDBFDCAAF7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837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156" y="917699"/>
            <a:ext cx="7776864" cy="1706144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rgbClr val="C0012C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fr-FR" noProof="0" dirty="0"/>
              <a:t>Titre session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10196" y="3365971"/>
            <a:ext cx="5472608" cy="1368152"/>
          </a:xfrm>
        </p:spPr>
        <p:txBody>
          <a:bodyPr anchor="t" anchorCtr="0"/>
          <a:lstStyle>
            <a:lvl1pPr algn="ctr">
              <a:defRPr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5pPr marL="2057092" marR="0" indent="-228566" algn="l" defTabSz="914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fr-FR" dirty="0"/>
              <a:t>Cliquez et insérez Prénom Nom, corps , laboratoire, responsabilités, etc.</a:t>
            </a:r>
          </a:p>
        </p:txBody>
      </p:sp>
      <p:grpSp>
        <p:nvGrpSpPr>
          <p:cNvPr id="5" name="Groupe 4"/>
          <p:cNvGrpSpPr/>
          <p:nvPr userDrawn="1"/>
        </p:nvGrpSpPr>
        <p:grpSpPr>
          <a:xfrm>
            <a:off x="6066780" y="2614941"/>
            <a:ext cx="4626620" cy="3409025"/>
            <a:chOff x="6066780" y="2614941"/>
            <a:chExt cx="4626620" cy="3409025"/>
          </a:xfrm>
        </p:grpSpPr>
        <p:sp>
          <p:nvSpPr>
            <p:cNvPr id="14" name="Organigramme : Terminateur 13"/>
            <p:cNvSpPr/>
            <p:nvPr/>
          </p:nvSpPr>
          <p:spPr bwMode="auto">
            <a:xfrm>
              <a:off x="7362926" y="3726012"/>
              <a:ext cx="2880319" cy="2297954"/>
            </a:xfrm>
            <a:prstGeom prst="flowChartTerminator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Émoticône 14"/>
            <p:cNvSpPr/>
            <p:nvPr/>
          </p:nvSpPr>
          <p:spPr bwMode="auto">
            <a:xfrm>
              <a:off x="8213065" y="2614941"/>
              <a:ext cx="1324054" cy="1296144"/>
            </a:xfrm>
            <a:prstGeom prst="smileyFace">
              <a:avLst>
                <a:gd name="adj" fmla="val 4653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66780" y="5670227"/>
              <a:ext cx="4626620" cy="353739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6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394013" y="853715"/>
            <a:ext cx="10387260" cy="5141477"/>
            <a:chOff x="306140" y="882489"/>
            <a:chExt cx="10387260" cy="5141477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306140" y="882489"/>
              <a:ext cx="7272808" cy="449970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" name="Groupe 2"/>
            <p:cNvGrpSpPr/>
            <p:nvPr userDrawn="1"/>
          </p:nvGrpSpPr>
          <p:grpSpPr>
            <a:xfrm>
              <a:off x="6066780" y="2614941"/>
              <a:ext cx="4626620" cy="3409025"/>
              <a:chOff x="6066780" y="2614941"/>
              <a:chExt cx="4626620" cy="3409025"/>
            </a:xfrm>
          </p:grpSpPr>
          <p:sp>
            <p:nvSpPr>
              <p:cNvPr id="15" name="Organigramme : Terminateur 14"/>
              <p:cNvSpPr/>
              <p:nvPr/>
            </p:nvSpPr>
            <p:spPr bwMode="auto">
              <a:xfrm>
                <a:off x="7362926" y="3726012"/>
                <a:ext cx="2880319" cy="2297954"/>
              </a:xfrm>
              <a:prstGeom prst="flowChartTerminator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" name="Émoticône 15"/>
              <p:cNvSpPr/>
              <p:nvPr/>
            </p:nvSpPr>
            <p:spPr bwMode="auto">
              <a:xfrm>
                <a:off x="8213065" y="2614941"/>
                <a:ext cx="1324054" cy="1296144"/>
              </a:xfrm>
              <a:prstGeom prst="smileyFace">
                <a:avLst>
                  <a:gd name="adj" fmla="val 4653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066780" y="5670227"/>
                <a:ext cx="4626620" cy="353739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154982"/>
            <a:ext cx="1705749" cy="5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4013" y="917699"/>
            <a:ext cx="7400959" cy="4392488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Insérez votre texte ou cliquez sur un des icônes ici au milieu :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85" y="130010"/>
            <a:ext cx="7560840" cy="67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>
              <a:defRPr b="1" i="0" cap="small" baseline="0">
                <a:solidFill>
                  <a:srgbClr val="C3032A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5454204"/>
            <a:ext cx="594000" cy="405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6800" rIns="91426" bIns="45713" numCol="1" anchor="ctr" anchorCtr="0" compatLnSpc="1">
            <a:prstTxWarp prst="textNoShape">
              <a:avLst/>
            </a:prstTxWarp>
          </a:bodyPr>
          <a:lstStyle>
            <a:lvl1pPr algn="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C831148A-16F1-4A92-BBA2-AA869B9A642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999" y="5454204"/>
            <a:ext cx="10081294" cy="40580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66500">
                <a:schemeClr val="accent1"/>
              </a:gs>
              <a:gs pos="33000">
                <a:schemeClr val="accent1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3991" tIns="46800" rIns="53991" bIns="45713" numCol="1" anchor="ctr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156" y="917699"/>
            <a:ext cx="7776864" cy="1706144"/>
          </a:xfrm>
          <a:prstGeom prst="rect">
            <a:avLst/>
          </a:prstGeom>
        </p:spPr>
        <p:txBody>
          <a:bodyPr/>
          <a:lstStyle>
            <a:lvl1pPr algn="ctr">
              <a:defRPr sz="4400" b="1" i="0">
                <a:solidFill>
                  <a:srgbClr val="C0012C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fr-FR" noProof="0" dirty="0"/>
              <a:t>Titre session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10196" y="3365971"/>
            <a:ext cx="5472608" cy="1368152"/>
          </a:xfrm>
        </p:spPr>
        <p:txBody>
          <a:bodyPr anchor="t" anchorCtr="0"/>
          <a:lstStyle>
            <a:lvl1pPr algn="ctr">
              <a:defRPr b="0" i="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5pPr marL="2057092" marR="0" indent="-228566" algn="l" defTabSz="914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lvl="0"/>
            <a:r>
              <a:rPr lang="fr-FR" dirty="0"/>
              <a:t>Cliquez et insérez Prénom Nom, corps , laboratoire, responsabilités, etc.</a:t>
            </a:r>
          </a:p>
        </p:txBody>
      </p:sp>
    </p:spTree>
    <p:extLst>
      <p:ext uri="{BB962C8B-B14F-4D97-AF65-F5344CB8AC3E}">
        <p14:creationId xmlns:p14="http://schemas.microsoft.com/office/powerpoint/2010/main" val="19110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85" y="130010"/>
            <a:ext cx="7560840" cy="67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>
              <a:defRPr b="1" i="0" cap="small" baseline="0">
                <a:solidFill>
                  <a:srgbClr val="C3032A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5454204"/>
            <a:ext cx="594000" cy="405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6800" rIns="91426" bIns="45713" numCol="1" anchor="ctr" anchorCtr="0" compatLnSpc="1">
            <a:prstTxWarp prst="textNoShape">
              <a:avLst/>
            </a:prstTxWarp>
          </a:bodyPr>
          <a:lstStyle>
            <a:lvl1pPr algn="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C831148A-16F1-4A92-BBA2-AA869B9A642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999" y="5454204"/>
            <a:ext cx="10081294" cy="40580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66500">
                <a:schemeClr val="accent1"/>
              </a:gs>
              <a:gs pos="33000">
                <a:schemeClr val="accent1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3991" tIns="46800" rIns="53991" bIns="45713" numCol="1" anchor="ctr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4013" y="917699"/>
            <a:ext cx="7400959" cy="4392488"/>
          </a:xfrm>
        </p:spPr>
        <p:txBody>
          <a:bodyPr/>
          <a:lstStyle>
            <a:lvl1pPr>
              <a:defRPr sz="2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Insérez votre texte ou cliquez sur un des icônes ici au milieu :</a:t>
            </a:r>
          </a:p>
        </p:txBody>
      </p:sp>
    </p:spTree>
    <p:extLst>
      <p:ext uri="{BB962C8B-B14F-4D97-AF65-F5344CB8AC3E}">
        <p14:creationId xmlns:p14="http://schemas.microsoft.com/office/powerpoint/2010/main" val="16996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5454204"/>
            <a:ext cx="594000" cy="405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6800" rIns="91426" bIns="45713" numCol="1" anchor="ctr" anchorCtr="0" compatLnSpc="1">
            <a:prstTxWarp prst="textNoShape">
              <a:avLst/>
            </a:prstTxWarp>
          </a:bodyPr>
          <a:lstStyle>
            <a:lvl1pPr algn="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C831148A-16F1-4A92-BBA2-AA869B9A642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46004" y="803054"/>
            <a:ext cx="10301296" cy="5220912"/>
            <a:chOff x="680136" y="803054"/>
            <a:chExt cx="10301296" cy="5220912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680136" y="803054"/>
              <a:ext cx="7132943" cy="450713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" name="Groupe 1"/>
            <p:cNvGrpSpPr/>
            <p:nvPr userDrawn="1"/>
          </p:nvGrpSpPr>
          <p:grpSpPr>
            <a:xfrm>
              <a:off x="6354812" y="2614941"/>
              <a:ext cx="4626620" cy="3409025"/>
              <a:chOff x="6354812" y="2614941"/>
              <a:chExt cx="4626620" cy="3409025"/>
            </a:xfrm>
          </p:grpSpPr>
          <p:sp>
            <p:nvSpPr>
              <p:cNvPr id="12" name="Organigramme : Terminateur 11"/>
              <p:cNvSpPr/>
              <p:nvPr/>
            </p:nvSpPr>
            <p:spPr bwMode="auto">
              <a:xfrm>
                <a:off x="7650958" y="3726012"/>
                <a:ext cx="2880319" cy="2297954"/>
              </a:xfrm>
              <a:prstGeom prst="flowChartTerminator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" name="Émoticône 12"/>
              <p:cNvSpPr/>
              <p:nvPr/>
            </p:nvSpPr>
            <p:spPr bwMode="auto">
              <a:xfrm>
                <a:off x="8501097" y="2614941"/>
                <a:ext cx="1324054" cy="1296144"/>
              </a:xfrm>
              <a:prstGeom prst="smileyFace">
                <a:avLst>
                  <a:gd name="adj" fmla="val 4653"/>
                </a:avLst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354812" y="5670227"/>
                <a:ext cx="4626620" cy="353739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89986" tIns="46793" rIns="89986" bIns="4679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165" y="917699"/>
            <a:ext cx="698477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Organigramme : Terminateur 3"/>
          <p:cNvSpPr/>
          <p:nvPr/>
        </p:nvSpPr>
        <p:spPr bwMode="auto">
          <a:xfrm>
            <a:off x="7362925" y="5830544"/>
            <a:ext cx="914400" cy="301752"/>
          </a:xfrm>
          <a:prstGeom prst="flowChartTerminator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9986" tIns="46793" rIns="89986" bIns="4679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154982"/>
            <a:ext cx="1705749" cy="5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78148" y="125611"/>
            <a:ext cx="7560840" cy="67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5pPr>
            <a:lvl6pPr marL="457131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6pPr>
            <a:lvl7pPr marL="914263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7pPr>
            <a:lvl8pPr marL="1371394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8pPr>
            <a:lvl9pPr marL="1828526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BA002A"/>
                </a:solidFill>
                <a:latin typeface="Verdana" charset="0"/>
                <a:ea typeface="ＭＳ Ｐゴシック" charset="0"/>
                <a:cs typeface="Arial" charset="0"/>
              </a:defRPr>
            </a:lvl9pPr>
          </a:lstStyle>
          <a:p>
            <a:pPr defTabSz="914400"/>
            <a:r>
              <a:rPr lang="fr-FR" b="1" i="0" kern="0" cap="small" baseline="0" dirty="0">
                <a:solidFill>
                  <a:srgbClr val="C2022B"/>
                </a:solidFill>
                <a:latin typeface="Calibri Light" charset="0"/>
                <a:ea typeface="Calibri Light" charset="0"/>
                <a:cs typeface="Calibri Light" charset="0"/>
              </a:rPr>
              <a:t>Cliquez</a:t>
            </a:r>
            <a:r>
              <a:rPr lang="fr-FR" b="1" i="0" kern="0" cap="small" baseline="0" dirty="0">
                <a:latin typeface="Calibri Light" charset="0"/>
                <a:ea typeface="Calibri Light" charset="0"/>
                <a:cs typeface="Calibri Light" charset="0"/>
              </a:rPr>
              <a:t> et modifiez le titre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999" y="5454204"/>
            <a:ext cx="10081294" cy="40580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66500">
                <a:schemeClr val="accent1"/>
              </a:gs>
              <a:gs pos="33000">
                <a:schemeClr val="accent1"/>
              </a:gs>
            </a:gsLst>
            <a:lin ang="0" scaled="1"/>
          </a:gra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3991" tIns="46800" rIns="53991" bIns="45713" numCol="1" anchor="ctr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2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699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5pPr>
      <a:lvl6pPr marL="45713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6pPr>
      <a:lvl7pPr marL="91426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7pPr>
      <a:lvl8pPr marL="137139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8pPr>
      <a:lvl9pPr marL="1828526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BA002A"/>
        </a:buClr>
        <a:buFont typeface="Arial" pitchFamily="34" charset="0"/>
        <a:buNone/>
        <a:defRPr sz="2400" b="0" i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838" indent="-285707" algn="l" rtl="0" eaLnBrk="1" fontAlgn="base" hangingPunct="1">
        <a:spcBef>
          <a:spcPct val="20000"/>
        </a:spcBef>
        <a:spcAft>
          <a:spcPct val="0"/>
        </a:spcAft>
        <a:buClr>
          <a:srgbClr val="BA002A"/>
        </a:buClr>
        <a:buChar char="•"/>
        <a:defRPr sz="2400" b="0" i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29" indent="-228566" algn="l" rtl="0" eaLnBrk="1" fontAlgn="base" hangingPunct="1">
        <a:spcBef>
          <a:spcPct val="20000"/>
        </a:spcBef>
        <a:spcAft>
          <a:spcPct val="0"/>
        </a:spcAft>
        <a:buClr>
          <a:srgbClr val="8B8078"/>
        </a:buClr>
        <a:buChar char="•"/>
        <a:defRPr sz="2000" b="0" i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599960" indent="-22856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4pPr>
      <a:lvl5pPr marL="2057092" indent="-22856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285657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354" indent="-2285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8485" indent="-2285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5617" indent="-22856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457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onvaessayer.org/appinventor/baseApps/unePetiteidee/resources/playlist1/tracks.js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nvaessayer.org/appinventor/baseApps/unePetiteidee/resources/playlist1/MalcolmX.jpg" TargetMode="External"/><Relationship Id="rId13" Type="http://schemas.openxmlformats.org/officeDocument/2006/relationships/hyperlink" Target="http://onvaessayer.org/appinventor/baseApps/unePetiteidee/resources/playlist1/appelAbbePierre.mp3" TargetMode="External"/><Relationship Id="rId3" Type="http://schemas.openxmlformats.org/officeDocument/2006/relationships/hyperlink" Target="http://onvaessayer.org/appinventor/baseApps/unePetiteidee/resources/playlist1/Badinter.mp3" TargetMode="External"/><Relationship Id="rId7" Type="http://schemas.openxmlformats.org/officeDocument/2006/relationships/hyperlink" Target="http://onvaessayer.org/appinventor/baseApps/unePetiteidee/resources/playlist1/King.mp3" TargetMode="External"/><Relationship Id="rId12" Type="http://schemas.openxmlformats.org/officeDocument/2006/relationships/hyperlink" Target="http://onvaessayer.org/appinventor/baseApps/unePetiteidee/resources/playlist1/abbePierre.jpg" TargetMode="External"/><Relationship Id="rId2" Type="http://schemas.openxmlformats.org/officeDocument/2006/relationships/hyperlink" Target="http://onvaessayer.org/appinventor/baseApps/unePetiteidee/resources/playlist1/Badinte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nvaessayer.org/appinventor/baseApps/unePetiteidee/resources/playlist1/King.jpg" TargetMode="External"/><Relationship Id="rId11" Type="http://schemas.openxmlformats.org/officeDocument/2006/relationships/hyperlink" Target="http://onvaessayer.org/appinventor/baseApps/unePetiteidee/resources/playlist1/SimoneVeil.mp3" TargetMode="External"/><Relationship Id="rId5" Type="http://schemas.openxmlformats.org/officeDocument/2006/relationships/hyperlink" Target="http://onvaessayer.org/appinventor/baseApps/unePetiteidee/resources/playlist1/Coluche.mp3" TargetMode="External"/><Relationship Id="rId15" Type="http://schemas.openxmlformats.org/officeDocument/2006/relationships/hyperlink" Target="http://onvaessayer.org/appinventor/baseApps/unePetiteidee/resources/playlist1/MLK_MalcolmX.jpg" TargetMode="External"/><Relationship Id="rId10" Type="http://schemas.openxmlformats.org/officeDocument/2006/relationships/hyperlink" Target="http://onvaessayer.org/appinventor/baseApps/unePetiteidee/resources/playlist1/SimoneVeil.jpg" TargetMode="External"/><Relationship Id="rId4" Type="http://schemas.openxmlformats.org/officeDocument/2006/relationships/hyperlink" Target="http://onvaessayer.org/appinventor/baseApps/unePetiteidee/resources/playlist1/Coluche.jpg" TargetMode="External"/><Relationship Id="rId9" Type="http://schemas.openxmlformats.org/officeDocument/2006/relationships/hyperlink" Target="http://onvaessayer.org/appinventor/baseApps/unePetiteidee/resources/playlist1/MalcolmX.mp3" TargetMode="External"/><Relationship Id="rId14" Type="http://schemas.openxmlformats.org/officeDocument/2006/relationships/hyperlink" Target="http://onvaessayer.org/appinventor/baseApps/unePetiteidee/resources/playlist1/AbbePierreEtColuch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petite idée  : playlist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listes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3402484" y="1915926"/>
            <a:ext cx="1656184" cy="16561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rPr>
              <a:t>3</a:t>
            </a:r>
            <a:endParaRPr kumimoji="0" lang="fr-F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petite idée  : playlist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lecture sur Internet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3402484" y="1915926"/>
            <a:ext cx="1656184" cy="16561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0" dirty="0">
                <a:latin typeface="Verdana" charset="0"/>
                <a:ea typeface="ＭＳ Ｐゴシック" charset="0"/>
                <a:cs typeface="Arial" charset="0"/>
              </a:rPr>
              <a:t>4</a:t>
            </a:r>
            <a:endParaRPr kumimoji="0" lang="fr-F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des données sur internet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10065255" cy="4392488"/>
          </a:xfrm>
        </p:spPr>
        <p:txBody>
          <a:bodyPr/>
          <a:lstStyle/>
          <a:p>
            <a:r>
              <a:rPr lang="fr-FR" dirty="0" smtClean="0"/>
              <a:t>Ajout d’un préfixe pour lire les fichiers sur Internet :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https</a:t>
            </a:r>
            <a:r>
              <a:rPr lang="fr-FR" sz="2000" dirty="0">
                <a:solidFill>
                  <a:srgbClr val="0070C0"/>
                </a:solidFill>
              </a:rPr>
              <a:t>://onvaessayer.org/appinventor/baseApps/unePetiteidee/resources/playlist1/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98" y="1853803"/>
            <a:ext cx="7473402" cy="199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98" y="3885803"/>
            <a:ext cx="7392440" cy="16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petite idée  : playlist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dictionnaire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3402484" y="1915926"/>
            <a:ext cx="1656184" cy="16561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0" dirty="0" smtClean="0">
                <a:latin typeface="Verdana" charset="0"/>
                <a:ea typeface="ＭＳ Ｐゴシック" charset="0"/>
                <a:cs typeface="Arial" charset="0"/>
              </a:rPr>
              <a:t>5</a:t>
            </a:r>
            <a:endParaRPr kumimoji="0" lang="fr-F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Dictionnaire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285851"/>
            <a:ext cx="9725771" cy="15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2244865" y="2573883"/>
            <a:ext cx="933211" cy="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2253249" y="3077939"/>
            <a:ext cx="933211" cy="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2244865" y="3581995"/>
            <a:ext cx="933211" cy="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17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dictionnaires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176848"/>
            <a:ext cx="3898307" cy="12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2573883"/>
            <a:ext cx="4294404" cy="13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4114934"/>
            <a:ext cx="41054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1010196"/>
            <a:ext cx="4752528" cy="10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 bwMode="auto">
          <a:xfrm flipV="1">
            <a:off x="3474492" y="1176849"/>
            <a:ext cx="2016224" cy="100892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4238615" y="1277741"/>
            <a:ext cx="1252101" cy="136815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3834532" y="1277741"/>
            <a:ext cx="1734396" cy="2880318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Espace réservé du contenu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dictionnaires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176848"/>
            <a:ext cx="3898307" cy="12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2573883"/>
            <a:ext cx="4294404" cy="13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4114934"/>
            <a:ext cx="41054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1010196"/>
            <a:ext cx="4752528" cy="10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2377128"/>
            <a:ext cx="5149356" cy="10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 bwMode="auto">
          <a:xfrm flipV="1">
            <a:off x="3474492" y="1176849"/>
            <a:ext cx="2016224" cy="100892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4238615" y="1277741"/>
            <a:ext cx="1252101" cy="136815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3834532" y="1277741"/>
            <a:ext cx="1734396" cy="2880318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3690516" y="1543735"/>
            <a:ext cx="1878412" cy="95814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/>
          <p:nvPr/>
        </p:nvCxnSpPr>
        <p:spPr bwMode="auto">
          <a:xfrm flipV="1">
            <a:off x="4344792" y="2573883"/>
            <a:ext cx="1224136" cy="377852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Connecteur droit avec flèche 29"/>
          <p:cNvCxnSpPr/>
          <p:nvPr/>
        </p:nvCxnSpPr>
        <p:spPr bwMode="auto">
          <a:xfrm flipV="1">
            <a:off x="4132439" y="2645891"/>
            <a:ext cx="1436489" cy="1664568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58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dictionnaires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176848"/>
            <a:ext cx="3898307" cy="12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2573883"/>
            <a:ext cx="4294404" cy="13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4114934"/>
            <a:ext cx="41054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1010196"/>
            <a:ext cx="4752528" cy="10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2377128"/>
            <a:ext cx="5149356" cy="10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28" y="4465464"/>
            <a:ext cx="4815297" cy="10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 bwMode="auto">
          <a:xfrm flipV="1">
            <a:off x="3474492" y="1176849"/>
            <a:ext cx="2016224" cy="100892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4238615" y="1277741"/>
            <a:ext cx="1252101" cy="136815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3834532" y="1277741"/>
            <a:ext cx="1734396" cy="2880318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3690516" y="1543735"/>
            <a:ext cx="1878412" cy="95814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/>
          <p:nvPr/>
        </p:nvCxnSpPr>
        <p:spPr bwMode="auto">
          <a:xfrm flipV="1">
            <a:off x="4344792" y="2573883"/>
            <a:ext cx="1224136" cy="377852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Connecteur droit avec flèche 29"/>
          <p:cNvCxnSpPr/>
          <p:nvPr/>
        </p:nvCxnSpPr>
        <p:spPr bwMode="auto">
          <a:xfrm flipV="1">
            <a:off x="4132439" y="2645891"/>
            <a:ext cx="1436489" cy="1664568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C3032A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7218908" y="3101746"/>
            <a:ext cx="811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…</a:t>
            </a:r>
            <a:endParaRPr lang="fr-FR" sz="7200" dirty="0"/>
          </a:p>
        </p:txBody>
      </p:sp>
      <p:cxnSp>
        <p:nvCxnSpPr>
          <p:cNvPr id="38" name="Connecteur droit avec flèche 37"/>
          <p:cNvCxnSpPr/>
          <p:nvPr/>
        </p:nvCxnSpPr>
        <p:spPr bwMode="auto">
          <a:xfrm>
            <a:off x="3834532" y="2357859"/>
            <a:ext cx="1734396" cy="216024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Connecteur droit avec flèche 40"/>
          <p:cNvCxnSpPr/>
          <p:nvPr/>
        </p:nvCxnSpPr>
        <p:spPr bwMode="auto">
          <a:xfrm>
            <a:off x="4159159" y="3890836"/>
            <a:ext cx="1409769" cy="699271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Connecteur droit avec flèche 42"/>
          <p:cNvCxnSpPr/>
          <p:nvPr/>
        </p:nvCxnSpPr>
        <p:spPr bwMode="auto">
          <a:xfrm flipV="1">
            <a:off x="3834532" y="4662115"/>
            <a:ext cx="1734396" cy="576064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76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liste de dictionnaires 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52" y="1100523"/>
            <a:ext cx="5688632" cy="41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176848"/>
            <a:ext cx="3898307" cy="12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2573883"/>
            <a:ext cx="4294404" cy="13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3" y="4114934"/>
            <a:ext cx="41054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 bwMode="auto">
          <a:xfrm>
            <a:off x="4266580" y="1565771"/>
            <a:ext cx="504056" cy="432048"/>
          </a:xfrm>
          <a:prstGeom prst="rightArrow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4266580" y="3077939"/>
            <a:ext cx="504056" cy="432048"/>
          </a:xfrm>
          <a:prstGeom prst="rightArrow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>
            <a:off x="4259099" y="4526483"/>
            <a:ext cx="504056" cy="432048"/>
          </a:xfrm>
          <a:prstGeom prst="rightArrow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des listes aux dictionnaires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2645891"/>
            <a:ext cx="6336704" cy="26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993678"/>
            <a:ext cx="7400925" cy="16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irage 5"/>
          <p:cNvSpPr/>
          <p:nvPr/>
        </p:nvSpPr>
        <p:spPr bwMode="auto">
          <a:xfrm flipV="1">
            <a:off x="1818308" y="2789907"/>
            <a:ext cx="2088232" cy="1800200"/>
          </a:xfrm>
          <a:prstGeom prst="bentArrow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Dictionnaires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917699"/>
            <a:ext cx="95948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: choisir le son et l’image dans une liste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9705215" cy="4392488"/>
          </a:xfrm>
        </p:spPr>
        <p:txBody>
          <a:bodyPr/>
          <a:lstStyle/>
          <a:p>
            <a:r>
              <a:rPr lang="fr-FR" dirty="0" smtClean="0"/>
              <a:t>Dans cette version  de l’application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on ajoute un </a:t>
            </a:r>
            <a:r>
              <a:rPr lang="fr-FR" dirty="0" err="1" smtClean="0"/>
              <a:t>spinner</a:t>
            </a:r>
            <a:r>
              <a:rPr lang="fr-FR" dirty="0" smtClean="0"/>
              <a:t> (ou curseur animé) en dessous de chaque bouton pour choisir dans une liste, l’image et la bande son de ce bouton</a:t>
            </a:r>
          </a:p>
          <a:p>
            <a:r>
              <a:rPr lang="fr-FR" dirty="0"/>
              <a:t>a</a:t>
            </a:r>
            <a:r>
              <a:rPr lang="fr-FR" dirty="0" smtClean="0"/>
              <a:t>vec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une liste de titres (</a:t>
            </a:r>
            <a:r>
              <a:rPr lang="fr-FR" dirty="0" err="1" smtClean="0"/>
              <a:t>titles</a:t>
            </a:r>
            <a:r>
              <a:rPr lang="fr-FR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</a:t>
            </a:r>
            <a:r>
              <a:rPr lang="fr-FR" dirty="0" smtClean="0"/>
              <a:t>ne liste d’images (avec leur URL sur le Web)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</a:t>
            </a:r>
            <a:r>
              <a:rPr lang="fr-FR" dirty="0" smtClean="0"/>
              <a:t>ne  liste de bandes son (avec leur URL sur le Web)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8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petite idée  : playlist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lecture des données sur le web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3402484" y="1915926"/>
            <a:ext cx="1656184" cy="16561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0" dirty="0">
                <a:latin typeface="Verdana" charset="0"/>
                <a:ea typeface="ＭＳ Ｐゴシック" charset="0"/>
                <a:cs typeface="Arial" charset="0"/>
              </a:rPr>
              <a:t>6</a:t>
            </a:r>
            <a:endParaRPr kumimoji="0" lang="fr-F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9993247" cy="4392488"/>
          </a:xfrm>
        </p:spPr>
        <p:txBody>
          <a:bodyPr/>
          <a:lstStyle/>
          <a:p>
            <a:r>
              <a:rPr lang="fr-FR" dirty="0" smtClean="0"/>
              <a:t>Lecture du catalogue des données sur Internet :</a:t>
            </a:r>
          </a:p>
          <a:p>
            <a:r>
              <a:rPr lang="fr-FR" sz="2000" dirty="0" smtClean="0">
                <a:hlinkClick r:id="rId2"/>
              </a:rPr>
              <a:t>http</a:t>
            </a:r>
            <a:r>
              <a:rPr lang="fr-FR" sz="2000" dirty="0">
                <a:hlinkClick r:id="rId2"/>
              </a:rPr>
              <a:t>://</a:t>
            </a:r>
            <a:r>
              <a:rPr lang="fr-FR" sz="2000" dirty="0" smtClean="0">
                <a:hlinkClick r:id="rId2"/>
              </a:rPr>
              <a:t>onvaessayer.org/appinventor/baseApps/unePetiteidee/resources/playlist1/tracks.json</a:t>
            </a:r>
            <a:endParaRPr lang="fr-FR" sz="2000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Au format JSON</a:t>
            </a:r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1853803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2037464"/>
            <a:ext cx="2727036" cy="30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de la </a:t>
            </a:r>
            <a:r>
              <a:rPr lang="fr-FR" dirty="0" err="1" smtClean="0"/>
              <a:t>lsite</a:t>
            </a:r>
            <a:r>
              <a:rPr lang="fr-FR" dirty="0" smtClean="0"/>
              <a:t> des données sur le web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917699"/>
            <a:ext cx="8712968" cy="448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petite idée  : playlist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génralisation</a:t>
            </a:r>
            <a:r>
              <a:rPr lang="fr-FR" dirty="0" smtClean="0"/>
              <a:t> avec le Drive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 bwMode="auto">
          <a:xfrm>
            <a:off x="3402484" y="1915926"/>
            <a:ext cx="1656184" cy="165618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0" dirty="0" smtClean="0">
                <a:latin typeface="Verdana" charset="0"/>
                <a:ea typeface="ＭＳ Ｐゴシック" charset="0"/>
                <a:cs typeface="Arial" charset="0"/>
              </a:rPr>
              <a:t>7</a:t>
            </a:r>
            <a:endParaRPr kumimoji="0" lang="fr-F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Catalogue de données JSON sur le drive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845691"/>
            <a:ext cx="62293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Généralisation : playlist de musiques</a:t>
            </a:r>
            <a:endParaRPr lang="fr-FR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773683"/>
            <a:ext cx="86963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00" y="3077939"/>
            <a:ext cx="4262636" cy="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 flipV="1">
            <a:off x="5274692" y="2357859"/>
            <a:ext cx="1440160" cy="72008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0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Playlist : Design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3800559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Ajouter un arrangement horizontal avec deux curseurs animés (</a:t>
            </a:r>
            <a:r>
              <a:rPr lang="fr-FR" dirty="0" err="1" smtClean="0"/>
              <a:t>spinner</a:t>
            </a:r>
            <a:r>
              <a:rPr lang="fr-FR" dirty="0" smtClean="0"/>
              <a:t>)</a:t>
            </a:r>
          </a:p>
          <a:p>
            <a:pPr marL="1085738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Curseur_animé1</a:t>
            </a:r>
          </a:p>
          <a:p>
            <a:pPr marL="1085738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Curseur_animé2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Renommer </a:t>
            </a:r>
          </a:p>
          <a:p>
            <a:pPr marL="1085738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les boutons en Bouton1, Bouton2 </a:t>
            </a:r>
          </a:p>
          <a:p>
            <a:pPr marL="1085738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les lecteurs en Lecteur1, Lecteur2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989707"/>
            <a:ext cx="6148418" cy="3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392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Playlist : Design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9849231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Pour que les boutons restent de la même taille pour des images de différente taille, on va dire à chacun de prendre 50% de la largeur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</a:t>
            </a:r>
            <a:r>
              <a:rPr lang="fr-FR" dirty="0" smtClean="0"/>
              <a:t>n prend également une largeur de 50% pour les curseurs animés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</a:t>
            </a:r>
            <a:r>
              <a:rPr lang="fr-FR" dirty="0" smtClean="0"/>
              <a:t>t on importe tous les fichiers  images et sons depuis le répertoire</a:t>
            </a:r>
            <a:br>
              <a:rPr lang="fr-FR" dirty="0" smtClean="0"/>
            </a:br>
            <a:r>
              <a:rPr lang="fr-FR" sz="2000" dirty="0">
                <a:solidFill>
                  <a:srgbClr val="0070C0"/>
                </a:solidFill>
              </a:rPr>
              <a:t>https://onvaessayer.org/appinventor/baseApps/unePetiteidee/resources/playlist1</a:t>
            </a:r>
            <a:r>
              <a:rPr lang="fr-FR" sz="2000" dirty="0" smtClean="0"/>
              <a:t>/</a:t>
            </a: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>images </a:t>
            </a:r>
            <a:r>
              <a:rPr lang="fr-FR" sz="2000" dirty="0" smtClean="0"/>
              <a:t>et </a:t>
            </a:r>
            <a:r>
              <a:rPr lang="fr-FR" sz="2000" smtClean="0"/>
              <a:t>bandes son :</a:t>
            </a: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>            </a:t>
            </a:r>
            <a:r>
              <a:rPr lang="fr-FR" sz="2000" smtClean="0">
                <a:hlinkClick r:id="rId2"/>
              </a:rPr>
              <a:t>Badinter.jpg</a:t>
            </a:r>
            <a:r>
              <a:rPr lang="fr-FR" sz="2000" smtClean="0"/>
              <a:t>       </a:t>
            </a:r>
            <a:r>
              <a:rPr lang="fr-FR" sz="2000" dirty="0" smtClean="0">
                <a:hlinkClick r:id="rId3"/>
              </a:rPr>
              <a:t>Badinter.mp3</a:t>
            </a:r>
            <a:r>
              <a:rPr lang="fr-FR" sz="2000" dirty="0" smtClean="0"/>
              <a:t>                    </a:t>
            </a:r>
            <a:r>
              <a:rPr lang="fr-FR" sz="2000" dirty="0" smtClean="0">
                <a:hlinkClick r:id="rId4"/>
              </a:rPr>
              <a:t>Coluche.jpg</a:t>
            </a:r>
            <a:r>
              <a:rPr lang="fr-FR" sz="2000" dirty="0" smtClean="0"/>
              <a:t>         </a:t>
            </a:r>
            <a:r>
              <a:rPr lang="fr-FR" sz="2000" dirty="0" smtClean="0">
                <a:hlinkClick r:id="rId5"/>
              </a:rPr>
              <a:t>Coluche.mp3</a:t>
            </a:r>
            <a:r>
              <a:rPr lang="fr-FR" sz="2000" dirty="0" smtClean="0"/>
              <a:t>          </a:t>
            </a: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>            </a:t>
            </a:r>
            <a:r>
              <a:rPr lang="fr-FR" sz="2000" smtClean="0">
                <a:hlinkClick r:id="rId6"/>
              </a:rPr>
              <a:t>King.jpg</a:t>
            </a:r>
            <a:r>
              <a:rPr lang="fr-FR" sz="2000" smtClean="0"/>
              <a:t>               </a:t>
            </a:r>
            <a:r>
              <a:rPr lang="fr-FR" sz="2000" dirty="0" smtClean="0">
                <a:hlinkClick r:id="rId7"/>
              </a:rPr>
              <a:t>King.mp3</a:t>
            </a:r>
            <a:r>
              <a:rPr lang="fr-FR" sz="2000" dirty="0" smtClean="0"/>
              <a:t>                            </a:t>
            </a:r>
            <a:r>
              <a:rPr lang="fr-FR" sz="2000" dirty="0" smtClean="0">
                <a:hlinkClick r:id="rId8"/>
              </a:rPr>
              <a:t>MalcolmX.jpg</a:t>
            </a:r>
            <a:r>
              <a:rPr lang="fr-FR" sz="2000" dirty="0" smtClean="0"/>
              <a:t>     </a:t>
            </a:r>
            <a:r>
              <a:rPr lang="fr-FR" sz="2000" dirty="0" smtClean="0">
                <a:hlinkClick r:id="rId9"/>
              </a:rPr>
              <a:t>MalcolmX.mp3</a:t>
            </a:r>
            <a:r>
              <a:rPr lang="fr-FR" sz="2000" dirty="0" smtClean="0"/>
              <a:t>    </a:t>
            </a:r>
            <a:r>
              <a:rPr lang="fr-FR" sz="2000" smtClean="0"/>
              <a:t/>
            </a:r>
            <a:br>
              <a:rPr lang="fr-FR" sz="2000" smtClean="0"/>
            </a:br>
            <a:r>
              <a:rPr lang="fr-FR" sz="2000" smtClean="0"/>
              <a:t>            </a:t>
            </a:r>
            <a:r>
              <a:rPr lang="fr-FR" sz="2000" smtClean="0">
                <a:hlinkClick r:id="rId10"/>
              </a:rPr>
              <a:t>SimoneVeil.jpg</a:t>
            </a:r>
            <a:r>
              <a:rPr lang="fr-FR" sz="2000" smtClean="0"/>
              <a:t>   </a:t>
            </a:r>
            <a:r>
              <a:rPr lang="fr-FR" sz="2000" dirty="0" smtClean="0">
                <a:hlinkClick r:id="rId11"/>
              </a:rPr>
              <a:t>SimoneVeil.mp3</a:t>
            </a:r>
            <a:r>
              <a:rPr lang="fr-FR" sz="2000" dirty="0" smtClean="0"/>
              <a:t>               </a:t>
            </a:r>
            <a:r>
              <a:rPr lang="fr-FR" sz="2000" dirty="0" smtClean="0">
                <a:hlinkClick r:id="rId12"/>
              </a:rPr>
              <a:t>abbePierre.jpg</a:t>
            </a:r>
            <a:r>
              <a:rPr lang="fr-FR" sz="2000" dirty="0" smtClean="0"/>
              <a:t>   </a:t>
            </a:r>
            <a:r>
              <a:rPr lang="fr-FR" sz="2000" dirty="0">
                <a:hlinkClick r:id="rId13"/>
              </a:rPr>
              <a:t>appelAbbePierre.mp3</a:t>
            </a:r>
            <a:r>
              <a:rPr lang="fr-FR" sz="2000" dirty="0"/>
              <a:t> 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en option pour les images au dessus </a:t>
            </a:r>
            <a:r>
              <a:rPr lang="fr-FR" sz="2000" smtClean="0"/>
              <a:t>des boutons</a:t>
            </a:r>
            <a:br>
              <a:rPr lang="fr-FR" sz="2000" smtClean="0"/>
            </a:br>
            <a:r>
              <a:rPr lang="fr-FR" sz="2000" smtClean="0"/>
              <a:t>              </a:t>
            </a:r>
            <a:r>
              <a:rPr lang="fr-FR" sz="2000" smtClean="0">
                <a:hlinkClick r:id="rId14"/>
              </a:rPr>
              <a:t>AbbePierreEtColuche.png</a:t>
            </a:r>
            <a:r>
              <a:rPr lang="fr-FR" sz="2000" smtClean="0"/>
              <a:t>                           </a:t>
            </a:r>
            <a:r>
              <a:rPr lang="fr-FR" sz="2000" dirty="0" smtClean="0">
                <a:hlinkClick r:id="rId15"/>
              </a:rPr>
              <a:t>MLK_MalcolmX.jpg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56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Listes de titres, images et sons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4013" y="917699"/>
            <a:ext cx="9751147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une </a:t>
            </a:r>
            <a:r>
              <a:rPr lang="fr-FR" sz="2000" dirty="0"/>
              <a:t>liste de titres (</a:t>
            </a:r>
            <a:r>
              <a:rPr lang="fr-FR" sz="2000" dirty="0" err="1"/>
              <a:t>titles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 liste de sons </a:t>
            </a:r>
            <a:r>
              <a:rPr lang="fr-FR" sz="1600" dirty="0"/>
              <a:t>(fichiers </a:t>
            </a:r>
            <a:r>
              <a:rPr lang="fr-FR" sz="1600" dirty="0" smtClean="0"/>
              <a:t>mp3</a:t>
            </a:r>
            <a:r>
              <a:rPr lang="fr-FR" sz="1800" dirty="0"/>
              <a:t>)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liste d’images </a:t>
            </a:r>
            <a:r>
              <a:rPr lang="fr-FR" sz="1800" dirty="0"/>
              <a:t>(</a:t>
            </a:r>
            <a:r>
              <a:rPr lang="fr-FR" sz="1600" dirty="0"/>
              <a:t>fichiers </a:t>
            </a:r>
            <a:r>
              <a:rPr lang="fr-FR" sz="1600" dirty="0" err="1"/>
              <a:t>jpg</a:t>
            </a:r>
            <a:r>
              <a:rPr lang="fr-FR" sz="1600" dirty="0"/>
              <a:t>,</a:t>
            </a:r>
            <a:r>
              <a:rPr lang="fr-FR" sz="1800" dirty="0" smtClean="0"/>
              <a:t>) 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on lire ces fichiers sur internet </a:t>
            </a:r>
            <a:br>
              <a:rPr lang="fr-FR" sz="2000" dirty="0" smtClean="0"/>
            </a:br>
            <a:r>
              <a:rPr lang="fr-FR" sz="2000" dirty="0" smtClean="0"/>
              <a:t>dans le </a:t>
            </a:r>
            <a:r>
              <a:rPr lang="fr-FR" sz="2000" dirty="0"/>
              <a:t>répertoire 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800" dirty="0" smtClean="0">
                <a:solidFill>
                  <a:srgbClr val="0070C0"/>
                </a:solidFill>
              </a:rPr>
              <a:t>https</a:t>
            </a:r>
            <a:r>
              <a:rPr lang="fr-FR" sz="1800" dirty="0">
                <a:solidFill>
                  <a:srgbClr val="0070C0"/>
                </a:solidFill>
              </a:rPr>
              <a:t>://onvaessayer.org/appinventor/baseApps/unePetiteidee/resources/playlist1</a:t>
            </a:r>
            <a:r>
              <a:rPr lang="fr-FR" sz="1800" dirty="0"/>
              <a:t>/</a:t>
            </a: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5" y="557659"/>
            <a:ext cx="3898307" cy="12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3293963"/>
            <a:ext cx="4294404" cy="13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93" y="4967287"/>
            <a:ext cx="6010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925811"/>
            <a:ext cx="41054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84" y="130010"/>
            <a:ext cx="8226975" cy="673044"/>
          </a:xfrm>
        </p:spPr>
        <p:txBody>
          <a:bodyPr/>
          <a:lstStyle/>
          <a:p>
            <a:r>
              <a:rPr lang="fr-FR" dirty="0" smtClean="0"/>
              <a:t>Récupération de l’image à l’index sélectionné dans </a:t>
            </a:r>
            <a:r>
              <a:rPr lang="fr-FR" dirty="0" err="1" smtClean="0"/>
              <a:t>titles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3293963"/>
            <a:ext cx="9386256" cy="16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1637779"/>
            <a:ext cx="4273120" cy="13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1637779"/>
            <a:ext cx="4282421" cy="13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9883204" y="2046054"/>
            <a:ext cx="360040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rPr>
              <a:t>3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Forme libre 9"/>
          <p:cNvSpPr/>
          <p:nvPr/>
        </p:nvSpPr>
        <p:spPr bwMode="auto">
          <a:xfrm>
            <a:off x="9667180" y="2232660"/>
            <a:ext cx="841647" cy="1853391"/>
          </a:xfrm>
          <a:custGeom>
            <a:avLst/>
            <a:gdLst>
              <a:gd name="connsiteX0" fmla="*/ 662940 w 841647"/>
              <a:gd name="connsiteY0" fmla="*/ 0 h 1889760"/>
              <a:gd name="connsiteX1" fmla="*/ 800100 w 841647"/>
              <a:gd name="connsiteY1" fmla="*/ 266700 h 1889760"/>
              <a:gd name="connsiteX2" fmla="*/ 830580 w 841647"/>
              <a:gd name="connsiteY2" fmla="*/ 952500 h 1889760"/>
              <a:gd name="connsiteX3" fmla="*/ 632460 w 841647"/>
              <a:gd name="connsiteY3" fmla="*/ 1592580 h 1889760"/>
              <a:gd name="connsiteX4" fmla="*/ 358140 w 841647"/>
              <a:gd name="connsiteY4" fmla="*/ 1828800 h 1889760"/>
              <a:gd name="connsiteX5" fmla="*/ 0 w 841647"/>
              <a:gd name="connsiteY5" fmla="*/ 188976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647" h="1889760">
                <a:moveTo>
                  <a:pt x="662940" y="0"/>
                </a:moveTo>
                <a:cubicBezTo>
                  <a:pt x="717550" y="53975"/>
                  <a:pt x="772160" y="107950"/>
                  <a:pt x="800100" y="266700"/>
                </a:cubicBezTo>
                <a:cubicBezTo>
                  <a:pt x="828040" y="425450"/>
                  <a:pt x="858520" y="731520"/>
                  <a:pt x="830580" y="952500"/>
                </a:cubicBezTo>
                <a:cubicBezTo>
                  <a:pt x="802640" y="1173480"/>
                  <a:pt x="711200" y="1446530"/>
                  <a:pt x="632460" y="1592580"/>
                </a:cubicBezTo>
                <a:cubicBezTo>
                  <a:pt x="553720" y="1738630"/>
                  <a:pt x="463550" y="1779270"/>
                  <a:pt x="358140" y="1828800"/>
                </a:cubicBezTo>
                <a:cubicBezTo>
                  <a:pt x="252730" y="1878330"/>
                  <a:pt x="126365" y="1884045"/>
                  <a:pt x="0" y="188976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4518608" y="2046054"/>
            <a:ext cx="360040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rPr>
              <a:t>3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Forme libre 13"/>
          <p:cNvSpPr/>
          <p:nvPr/>
        </p:nvSpPr>
        <p:spPr bwMode="auto">
          <a:xfrm>
            <a:off x="2722531" y="2613660"/>
            <a:ext cx="3533489" cy="1150620"/>
          </a:xfrm>
          <a:custGeom>
            <a:avLst/>
            <a:gdLst>
              <a:gd name="connsiteX0" fmla="*/ 3533489 w 3533489"/>
              <a:gd name="connsiteY0" fmla="*/ 1150620 h 1150620"/>
              <a:gd name="connsiteX1" fmla="*/ 1918049 w 3533489"/>
              <a:gd name="connsiteY1" fmla="*/ 1059180 h 1150620"/>
              <a:gd name="connsiteX2" fmla="*/ 782669 w 3533489"/>
              <a:gd name="connsiteY2" fmla="*/ 784860 h 1150620"/>
              <a:gd name="connsiteX3" fmla="*/ 104489 w 3533489"/>
              <a:gd name="connsiteY3" fmla="*/ 259080 h 1150620"/>
              <a:gd name="connsiteX4" fmla="*/ 13049 w 3533489"/>
              <a:gd name="connsiteY4" fmla="*/ 0 h 115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489" h="1150620">
                <a:moveTo>
                  <a:pt x="3533489" y="1150620"/>
                </a:moveTo>
                <a:cubicBezTo>
                  <a:pt x="2955004" y="1135380"/>
                  <a:pt x="2376519" y="1120140"/>
                  <a:pt x="1918049" y="1059180"/>
                </a:cubicBezTo>
                <a:cubicBezTo>
                  <a:pt x="1459579" y="998220"/>
                  <a:pt x="1084929" y="918210"/>
                  <a:pt x="782669" y="784860"/>
                </a:cubicBezTo>
                <a:cubicBezTo>
                  <a:pt x="480409" y="651510"/>
                  <a:pt x="232759" y="389890"/>
                  <a:pt x="104489" y="259080"/>
                </a:cubicBezTo>
                <a:cubicBezTo>
                  <a:pt x="-23781" y="128270"/>
                  <a:pt x="-5366" y="64135"/>
                  <a:pt x="13049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3886200" y="2331720"/>
            <a:ext cx="1214195" cy="1496834"/>
          </a:xfrm>
          <a:custGeom>
            <a:avLst/>
            <a:gdLst>
              <a:gd name="connsiteX0" fmla="*/ 998220 w 1214195"/>
              <a:gd name="connsiteY0" fmla="*/ 0 h 1496834"/>
              <a:gd name="connsiteX1" fmla="*/ 1165860 w 1214195"/>
              <a:gd name="connsiteY1" fmla="*/ 251460 h 1496834"/>
              <a:gd name="connsiteX2" fmla="*/ 1211580 w 1214195"/>
              <a:gd name="connsiteY2" fmla="*/ 632460 h 1496834"/>
              <a:gd name="connsiteX3" fmla="*/ 1104900 w 1214195"/>
              <a:gd name="connsiteY3" fmla="*/ 1021080 h 1496834"/>
              <a:gd name="connsiteX4" fmla="*/ 762000 w 1214195"/>
              <a:gd name="connsiteY4" fmla="*/ 1348740 h 1496834"/>
              <a:gd name="connsiteX5" fmla="*/ 289560 w 1214195"/>
              <a:gd name="connsiteY5" fmla="*/ 1485900 h 1496834"/>
              <a:gd name="connsiteX6" fmla="*/ 0 w 1214195"/>
              <a:gd name="connsiteY6" fmla="*/ 1478280 h 149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195" h="1496834">
                <a:moveTo>
                  <a:pt x="998220" y="0"/>
                </a:moveTo>
                <a:cubicBezTo>
                  <a:pt x="1064260" y="73025"/>
                  <a:pt x="1130300" y="146050"/>
                  <a:pt x="1165860" y="251460"/>
                </a:cubicBezTo>
                <a:cubicBezTo>
                  <a:pt x="1201420" y="356870"/>
                  <a:pt x="1221740" y="504190"/>
                  <a:pt x="1211580" y="632460"/>
                </a:cubicBezTo>
                <a:cubicBezTo>
                  <a:pt x="1201420" y="760730"/>
                  <a:pt x="1179830" y="901700"/>
                  <a:pt x="1104900" y="1021080"/>
                </a:cubicBezTo>
                <a:cubicBezTo>
                  <a:pt x="1029970" y="1140460"/>
                  <a:pt x="897890" y="1271270"/>
                  <a:pt x="762000" y="1348740"/>
                </a:cubicBezTo>
                <a:cubicBezTo>
                  <a:pt x="626110" y="1426210"/>
                  <a:pt x="416560" y="1464310"/>
                  <a:pt x="289560" y="1485900"/>
                </a:cubicBezTo>
                <a:cubicBezTo>
                  <a:pt x="162560" y="1507490"/>
                  <a:pt x="81280" y="1492885"/>
                  <a:pt x="0" y="147828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6" y="2213843"/>
            <a:ext cx="6691269" cy="168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1" y="845691"/>
            <a:ext cx="458245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dans une liste : nouveaux blocs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3867708"/>
            <a:ext cx="6264696" cy="15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dans une liste : nouveaux blocs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845691"/>
            <a:ext cx="4487662" cy="16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3194609"/>
            <a:ext cx="6546517" cy="11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60" y="4255885"/>
            <a:ext cx="6538475" cy="11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510104"/>
            <a:ext cx="2360844" cy="67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510104"/>
            <a:ext cx="2370157" cy="6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 bwMode="auto">
          <a:xfrm flipH="1">
            <a:off x="2322364" y="2069827"/>
            <a:ext cx="4248472" cy="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6570836" y="915665"/>
            <a:ext cx="367240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Pour initialiser l’image et la bande son au départ, on doit faire la même chose que quand on clique sur les curseurs animés.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On regroupe les actions correspondantes dans une procédure.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0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1148A-16F1-4A92-BBA2-AA869B9A642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r-FR" smtClean="0"/>
              <a:t>Une petite idée : playlists - Pierre Huguet - https://onvaessayer.org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830179"/>
            <a:ext cx="9289032" cy="459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_MOOC_Rouge_Personage">
  <a:themeElements>
    <a:clrScheme name="Personnalisé mooc-cnam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CC0000"/>
      </a:accent1>
      <a:accent2>
        <a:srgbClr val="FF7F7F"/>
      </a:accent2>
      <a:accent3>
        <a:srgbClr val="FFBFBF"/>
      </a:accent3>
      <a:accent4>
        <a:srgbClr val="B27D00"/>
      </a:accent4>
      <a:accent5>
        <a:srgbClr val="FFB70B"/>
      </a:accent5>
      <a:accent6>
        <a:srgbClr val="FFF6E0"/>
      </a:accent6>
      <a:hlink>
        <a:srgbClr val="7030A0"/>
      </a:hlink>
      <a:folHlink>
        <a:srgbClr val="00B0F0"/>
      </a:folHlink>
    </a:clrScheme>
    <a:fontScheme name="Personnalisé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pt chart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86C5D14A6C540970611E16497503A" ma:contentTypeVersion="9" ma:contentTypeDescription="Crée un document." ma:contentTypeScope="" ma:versionID="d44bf1f9f5064f79f502f524428e4401">
  <xsd:schema xmlns:xsd="http://www.w3.org/2001/XMLSchema" xmlns:xs="http://www.w3.org/2001/XMLSchema" xmlns:p="http://schemas.microsoft.com/office/2006/metadata/properties" xmlns:ns2="84788d37-cdb9-4d80-ba45-a76c70ba73ba" xmlns:ns3="8ffad1c0-ecf7-476b-8358-bfd22e6dabe4" targetNamespace="http://schemas.microsoft.com/office/2006/metadata/properties" ma:root="true" ma:fieldsID="6da19d40571c4f3c82d384586e1e4d97" ns2:_="" ns3:_="">
    <xsd:import namespace="84788d37-cdb9-4d80-ba45-a76c70ba73ba"/>
    <xsd:import namespace="8ffad1c0-ecf7-476b-8358-bfd22e6dab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88d37-cdb9-4d80-ba45-a76c70ba73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ad1c0-ecf7-476b-8358-bfd22e6da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86D255-8C3D-4237-9478-F50DD5DCF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1CCBD-BDFF-446F-A208-38CD91B3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788d37-cdb9-4d80-ba45-a76c70ba73ba"/>
    <ds:schemaRef ds:uri="8ffad1c0-ecf7-476b-8358-bfd22e6dab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0FB8E-2E8B-40DB-B2CB-84998B9C7E85}">
  <ds:schemaRefs>
    <ds:schemaRef ds:uri="http://schemas.microsoft.com/office/2006/documentManagement/types"/>
    <ds:schemaRef ds:uri="http://schemas.openxmlformats.org/package/2006/metadata/core-properties"/>
    <ds:schemaRef ds:uri="84788d37-cdb9-4d80-ba45-a76c70ba73b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8ffad1c0-ecf7-476b-8358-bfd22e6dabe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7354</TotalTime>
  <Words>500</Words>
  <Application>Microsoft Office PowerPoint</Application>
  <PresentationFormat>Personnalisé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Th_MOOC_Rouge_Personage</vt:lpstr>
      <vt:lpstr>Une petite idée  : playlist    listes</vt:lpstr>
      <vt:lpstr>Objectifs : choisir le son et l’image dans une liste</vt:lpstr>
      <vt:lpstr>Playlist : Design</vt:lpstr>
      <vt:lpstr>Playlist : Design</vt:lpstr>
      <vt:lpstr>Listes de titres, images et sons </vt:lpstr>
      <vt:lpstr>Récupération de l’image à l’index sélectionné dans titles</vt:lpstr>
      <vt:lpstr>Choix dans une liste : nouveaux blocs</vt:lpstr>
      <vt:lpstr>Choix dans une liste : nouveaux blocs</vt:lpstr>
      <vt:lpstr>Présentation PowerPoint</vt:lpstr>
      <vt:lpstr>Une petite idée  : playlist    lecture sur Internet</vt:lpstr>
      <vt:lpstr>Lecture des données sur internet</vt:lpstr>
      <vt:lpstr>Une petite idée  : playlist    dictionnaire</vt:lpstr>
      <vt:lpstr>Dictionnaire</vt:lpstr>
      <vt:lpstr>dictionnaires</vt:lpstr>
      <vt:lpstr>dictionnaires</vt:lpstr>
      <vt:lpstr>dictionnaires</vt:lpstr>
      <vt:lpstr>Une liste de dictionnaires  </vt:lpstr>
      <vt:lpstr>Passage des listes aux dictionnaires</vt:lpstr>
      <vt:lpstr>Dictionnaires</vt:lpstr>
      <vt:lpstr>Une petite idée  : playlist    lecture des données sur le web</vt:lpstr>
      <vt:lpstr>Présentation PowerPoint</vt:lpstr>
      <vt:lpstr>Lecture de la lsite des données sur le web</vt:lpstr>
      <vt:lpstr>Une petite idée  : playlist    génralisation avec le Drive</vt:lpstr>
      <vt:lpstr>Catalogue de données JSON sur le drive</vt:lpstr>
      <vt:lpstr>Généralisation : playlist de musiques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Astrid</dc:creator>
  <cp:lastModifiedBy>Pierre Huguet</cp:lastModifiedBy>
  <cp:revision>240</cp:revision>
  <dcterms:created xsi:type="dcterms:W3CDTF">2013-09-24T10:16:40Z</dcterms:created>
  <dcterms:modified xsi:type="dcterms:W3CDTF">2021-02-11T13:36:35Z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0x010100CB186C5D14A6C540970611E16497503A</vt:lpwstr>
  </property>
</Properties>
</file>