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3" r:id="rId2"/>
    <p:sldId id="257" r:id="rId3"/>
    <p:sldId id="258" r:id="rId4"/>
    <p:sldId id="259" r:id="rId5"/>
    <p:sldId id="260" r:id="rId6"/>
    <p:sldId id="261" r:id="rId7"/>
    <p:sldId id="270" r:id="rId8"/>
    <p:sldId id="269" r:id="rId9"/>
    <p:sldId id="263" r:id="rId10"/>
    <p:sldId id="272" r:id="rId11"/>
    <p:sldId id="264" r:id="rId12"/>
    <p:sldId id="265" r:id="rId13"/>
    <p:sldId id="266" r:id="rId14"/>
    <p:sldId id="267" r:id="rId15"/>
    <p:sldId id="268" r:id="rId16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62806EB-593F-4854-8E5A-5F4E08775523}" type="datetime1">
              <a: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4/20/2017</a:t>
            </a:fld>
            <a:endParaRPr lang="en-US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791A0B-5002-43A3-842B-920FE5E45038}" type="slidenum">
              <a:t>‹N°›</a:t>
            </a:fld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918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9EC5B78D-0929-450C-8011-B62EC71E72C8}" type="datetime1">
              <a:rPr lang="en-US"/>
              <a:pPr lvl="0"/>
              <a:t>4/20/2017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4" y="685800"/>
            <a:ext cx="609282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D790044F-8100-4A01-991B-DE1F114371B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62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onvaessayer.org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91" descr="C:\Users\Tom\AppData\Local\Microsoft\Windows\Temporary Internet Files\Content.IE5\CVCJG8ZL\MPj04393930000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42" cy="6858000"/>
          </a:xfrm>
          <a:prstGeom prst="rect">
            <a:avLst/>
          </a:prstGeom>
          <a:noFill/>
        </p:spPr>
      </p:pic>
      <p:sp>
        <p:nvSpPr>
          <p:cNvPr id="4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17615" y="1828800"/>
            <a:ext cx="9753603" cy="30479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17615" y="5029200"/>
            <a:ext cx="7848596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46519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180011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3886200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865811" y="685800"/>
            <a:ext cx="5638803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4876796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452E3-C765-4645-BA70-46B6254034E6}" type="datetime1">
              <a:rPr lang="en-US"/>
              <a:pPr lvl="0"/>
              <a:t>4/20/2017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E7BC6-D824-47D1-A0AF-01A75749C29E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64" y="19199"/>
            <a:ext cx="2229161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70852"/>
      </p:ext>
    </p:extLst>
  </p:cSld>
  <p:clrMapOvr>
    <a:masterClrMapping/>
  </p:clrMapOvr>
  <p:transition spd="med"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180011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3886200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865811" y="685800"/>
            <a:ext cx="5638803" cy="5486400"/>
          </a:xfrm>
          <a:solidFill>
            <a:srgbClr val="F2F2F2"/>
          </a:solidFill>
          <a:ln w="3172">
            <a:solidFill>
              <a:srgbClr val="BFBFBF"/>
            </a:solidFill>
            <a:prstDash val="solid"/>
            <a:miter/>
          </a:ln>
        </p:spPr>
        <p:txBody>
          <a:bodyPr tIns="914400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4876796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7787B8-71CC-4BCC-85F0-EB74E192A06C}" type="datetime1">
              <a:rPr lang="en-US"/>
              <a:pPr lvl="0"/>
              <a:t>4/20/2017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E7BAC0-ED97-430C-8234-01E446B47BBA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64" y="19199"/>
            <a:ext cx="2229161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94846"/>
      </p:ext>
    </p:extLst>
  </p:cSld>
  <p:clrMapOvr>
    <a:masterClrMapping/>
  </p:clrMapOvr>
  <p:transition spd="med">
    <p:fad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9442" y="1600200"/>
            <a:ext cx="5324646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6254736" y="1600200"/>
            <a:ext cx="5324646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7" name="ZoneTexte 6"/>
          <p:cNvSpPr txBox="1"/>
          <p:nvPr userDrawn="1"/>
        </p:nvSpPr>
        <p:spPr>
          <a:xfrm>
            <a:off x="1191694" y="6577608"/>
            <a:ext cx="912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       Pierre Huguet,    pierre.huguet50@gmail.com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681" y="6507465"/>
            <a:ext cx="1151828" cy="3024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64" y="19199"/>
            <a:ext cx="2229161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94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FF72D-45B2-483B-8597-8E2C9F0EBCD5}" type="datetime1">
              <a:rPr lang="en-US"/>
              <a:pPr lvl="0"/>
              <a:t>4/20/2017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4773-2174-42A0-BBC9-1692CD92D556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64" y="19199"/>
            <a:ext cx="2229161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55786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FF72D-45B2-483B-8597-8E2C9F0EBCD5}" type="datetime1">
              <a:rPr lang="en-US"/>
              <a:pPr lvl="0"/>
              <a:t>4/20/2017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4773-2174-42A0-BBC9-1692CD92D556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64" y="19199"/>
            <a:ext cx="2229161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23405"/>
      </p:ext>
    </p:extLst>
  </p:cSld>
  <p:clrMapOvr>
    <a:masterClrMapping/>
  </p:clrMapOvr>
  <p:transition spd="med"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17615" y="3429000"/>
            <a:ext cx="9753603" cy="23621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3152" y="685800"/>
            <a:ext cx="7853059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48BBEC-C977-4C97-94CA-8FF4A3B701F2}" type="datetime1">
              <a:rPr lang="en-US"/>
              <a:pPr lvl="0"/>
              <a:t>4/20/2017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63D622-DB6C-4881-B6B7-A0C7FBEC9384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64" y="19199"/>
            <a:ext cx="2229161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57282"/>
      </p:ext>
    </p:extLst>
  </p:cSld>
  <p:clrMapOvr>
    <a:masterClrMapping/>
  </p:clrMapOvr>
  <p:transition spd="med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233278" y="1828800"/>
            <a:ext cx="4708730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262478" y="1828800"/>
            <a:ext cx="4708730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E9756C-4774-46FD-B292-E37BD3FFE417}" type="datetime1">
              <a:rPr lang="en-US"/>
              <a:pPr lvl="0"/>
              <a:t>4/20/2017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9ECE5C-10BE-4DE4-A694-9CA01AD5F812}" type="slidenum">
              <a:t>‹N°›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64" y="19199"/>
            <a:ext cx="2229161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94453"/>
      </p:ext>
    </p:extLst>
  </p:cSld>
  <p:clrMapOvr>
    <a:masterClrMapping/>
  </p:clrMapOvr>
  <p:transition spd="med"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7615" y="1828800"/>
            <a:ext cx="4709159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217615" y="2743200"/>
            <a:ext cx="4709159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262058" y="1828800"/>
            <a:ext cx="4709159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262058" y="2743200"/>
            <a:ext cx="4709159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5F50DE-11C8-4E74-A7B8-53E090ACD22F}" type="datetime1">
              <a:rPr lang="en-US"/>
              <a:pPr lvl="0"/>
              <a:t>4/20/2017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3BFCCE-A0C9-4A29-B8B7-134BF85AB2CF}" type="slidenum">
              <a:t>‹N°›</a:t>
            </a:fld>
            <a:endParaRPr lang="fr-FR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64" y="19199"/>
            <a:ext cx="2229161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89349"/>
      </p:ext>
    </p:extLst>
  </p:cSld>
  <p:clrMapOvr>
    <a:masterClrMapping/>
  </p:clrMapOvr>
  <p:transition spd="med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41D96C-945A-4E57-AB57-E319F6846580}" type="datetime1">
              <a:rPr lang="en-US"/>
              <a:pPr lvl="0"/>
              <a:t>4/20/2017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755C5D-C378-4096-8E88-3A79733E0A35}" type="slidenum">
              <a:t>‹N°›</a:t>
            </a:fld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64" y="19199"/>
            <a:ext cx="2229161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82954"/>
      </p:ext>
    </p:extLst>
  </p:cSld>
  <p:clrMapOvr>
    <a:masterClrMapping/>
  </p:clrMapOvr>
  <p:transition spd="med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A32104-8EBF-480A-AAF3-D792BD7662F0}" type="datetime1">
              <a:rPr lang="en-US"/>
              <a:pPr lvl="0"/>
              <a:t>4/20/2017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1CF53E-06CF-4510-B30E-59F31ACAB91C}" type="slidenum">
              <a:t>‹N°›</a:t>
            </a:fld>
            <a:endParaRPr lang="fr-FR"/>
          </a:p>
        </p:txBody>
      </p:sp>
      <p:sp>
        <p:nvSpPr>
          <p:cNvPr id="5" name="ZoneTexte 4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64" y="19199"/>
            <a:ext cx="2229161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16859"/>
      </p:ext>
    </p:extLst>
  </p:cSld>
  <p:clrMapOvr>
    <a:masterClrMapping/>
  </p:clrMapOvr>
  <p:transition spd="med"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865811" y="685800"/>
            <a:ext cx="5638803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548680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452E3-C765-4645-BA70-46B6254034E6}" type="datetime1">
              <a:rPr lang="en-US"/>
              <a:pPr lvl="0"/>
              <a:t>4/20/2017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E7BC6-D824-47D1-A0AF-01A75749C29E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693738" y="2060848"/>
            <a:ext cx="3887787" cy="4104456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64" y="19199"/>
            <a:ext cx="2229161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84128"/>
      </p:ext>
    </p:extLst>
  </p:cSld>
  <p:clrMapOvr>
    <a:masterClrMapping/>
  </p:clrMapOvr>
  <p:transition spd="med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FFFFFF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217615" y="274640"/>
            <a:ext cx="9753603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7615" y="1828800"/>
            <a:ext cx="9753603" cy="434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151811" y="6448431"/>
            <a:ext cx="1396261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E37147E8-3486-44B6-BE07-431DBEA0EB0B}" type="datetime1">
              <a:rPr lang="en-US"/>
              <a:pPr lvl="0"/>
              <a:t>4/20/2017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208836" y="6448431"/>
            <a:ext cx="6638178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all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9828208" y="6448431"/>
            <a:ext cx="1143000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818B72B4-0E5A-4192-AE6F-03110E0C8298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60" r:id="rId12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200" cap="all" spc="0" baseline="0">
          <a:solidFill>
            <a:srgbClr val="2A2A2A"/>
          </a:solidFill>
          <a:uFillTx/>
          <a:latin typeface="Comic Sans MS" panose="030F0702030302020204" pitchFamily="66" charset="0"/>
        </a:defRPr>
      </a:lvl1pPr>
    </p:titleStyle>
    <p:bodyStyle>
      <a:lvl1pPr marL="274320" marR="0" lvl="0" indent="-228600" algn="l" defTabSz="914400" rtl="0" fontAlgn="auto" hangingPunct="1">
        <a:lnSpc>
          <a:spcPct val="90000"/>
        </a:lnSpc>
        <a:spcBef>
          <a:spcPts val="18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1pPr>
      <a:lvl2pPr marL="502920" marR="0" lvl="1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2pPr>
      <a:lvl3pPr marL="731520" marR="0" lvl="2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3pPr>
      <a:lvl4pPr marL="960120" marR="0" lvl="3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4pPr>
      <a:lvl5pPr marL="1188720" marR="0" lvl="4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wnloads.sourceforge.net/project/puravidaapps/com.puravidaapps.TaifunBarometer.ai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honegg.com/phone/8538-Sony-Xperia-XA1-Ultra" TargetMode="External"/><Relationship Id="rId13" Type="http://schemas.openxmlformats.org/officeDocument/2006/relationships/hyperlink" Target="https://www.phonegg.com/phone/8299-Samsung-Galaxy-A5-(2017)" TargetMode="External"/><Relationship Id="rId18" Type="http://schemas.openxmlformats.org/officeDocument/2006/relationships/hyperlink" Target="https://www.phonegg.com/phone/8187-Xiaomi-Mi-5c" TargetMode="External"/><Relationship Id="rId26" Type="http://schemas.openxmlformats.org/officeDocument/2006/relationships/hyperlink" Target="https://www.phonegg.com/phone/7983-Xiaomi-Mi-5s-Plus" TargetMode="External"/><Relationship Id="rId3" Type="http://schemas.openxmlformats.org/officeDocument/2006/relationships/hyperlink" Target="https://www.phonegg.com/phone/8654-Xiaomi-Mi-6-Plus" TargetMode="External"/><Relationship Id="rId21" Type="http://schemas.openxmlformats.org/officeDocument/2006/relationships/hyperlink" Target="https://www.phonegg.com/phone/8084-Kyocera-DuraForce-Pro" TargetMode="External"/><Relationship Id="rId7" Type="http://schemas.openxmlformats.org/officeDocument/2006/relationships/hyperlink" Target="https://www.phonegg.com/phone/8545-Sony-Xperia-XZ-Compact" TargetMode="External"/><Relationship Id="rId12" Type="http://schemas.openxmlformats.org/officeDocument/2006/relationships/hyperlink" Target="https://www.phonegg.com/phone/8303-Samsung-Galaxy-A3-(2017)" TargetMode="External"/><Relationship Id="rId17" Type="http://schemas.openxmlformats.org/officeDocument/2006/relationships/hyperlink" Target="https://www.phonegg.com/phone/8189-LG-G6" TargetMode="External"/><Relationship Id="rId25" Type="http://schemas.openxmlformats.org/officeDocument/2006/relationships/hyperlink" Target="https://www.phonegg.com/phone/8033-Meizu-Pro-6s" TargetMode="External"/><Relationship Id="rId2" Type="http://schemas.openxmlformats.org/officeDocument/2006/relationships/hyperlink" Target="https://www.phonegg.com/list/303-Cell-Phones-with-Barometer" TargetMode="External"/><Relationship Id="rId16" Type="http://schemas.openxmlformats.org/officeDocument/2006/relationships/hyperlink" Target="https://www.phonegg.com/phone/8195-LG-G5-SE" TargetMode="External"/><Relationship Id="rId20" Type="http://schemas.openxmlformats.org/officeDocument/2006/relationships/hyperlink" Target="https://www.phonegg.com/phone/8110-Cat-S60" TargetMode="External"/><Relationship Id="rId29" Type="http://schemas.openxmlformats.org/officeDocument/2006/relationships/hyperlink" Target="https://www.phonegg.com/phone/7974-Google-Pixel-X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honegg.com/phone/8632-Samsung-Galaxy-S8" TargetMode="External"/><Relationship Id="rId11" Type="http://schemas.openxmlformats.org/officeDocument/2006/relationships/hyperlink" Target="https://www.phonegg.com/phone/8354-Xiaomi-Mix-Evo" TargetMode="External"/><Relationship Id="rId24" Type="http://schemas.openxmlformats.org/officeDocument/2006/relationships/hyperlink" Target="https://www.phonegg.com/phone/8045-Huawei-Mate-9-Porsche-Design" TargetMode="External"/><Relationship Id="rId5" Type="http://schemas.openxmlformats.org/officeDocument/2006/relationships/hyperlink" Target="https://www.phonegg.com/phone/8636-Samsung-Galaxy-S8+" TargetMode="External"/><Relationship Id="rId15" Type="http://schemas.openxmlformats.org/officeDocument/2006/relationships/hyperlink" Target="https://www.phonegg.com/phone/8281-Asus-Zenfone-AR-ZS571K" TargetMode="External"/><Relationship Id="rId23" Type="http://schemas.openxmlformats.org/officeDocument/2006/relationships/hyperlink" Target="https://www.phonegg.com/phone/8052-Huawei-Mate-9" TargetMode="External"/><Relationship Id="rId28" Type="http://schemas.openxmlformats.org/officeDocument/2006/relationships/hyperlink" Target="https://www.phonegg.com/phone/7976-Google-Pixel" TargetMode="External"/><Relationship Id="rId10" Type="http://schemas.openxmlformats.org/officeDocument/2006/relationships/hyperlink" Target="https://www.phonegg.com/phone/8521-Sony-Xperia-XZ-Premium" TargetMode="External"/><Relationship Id="rId19" Type="http://schemas.openxmlformats.org/officeDocument/2006/relationships/hyperlink" Target="https://www.phonegg.com/phone/8121-Xiaomi-Mi-Mix-Nano" TargetMode="External"/><Relationship Id="rId31" Type="http://schemas.openxmlformats.org/officeDocument/2006/relationships/hyperlink" Target="https://downloads.sourceforge.net/project/puravidaapps/com.puravidaapps.TaifunBarometer.aix" TargetMode="External"/><Relationship Id="rId4" Type="http://schemas.openxmlformats.org/officeDocument/2006/relationships/hyperlink" Target="https://www.phonegg.com/phone/8653-Xiaomi-Mi-6" TargetMode="External"/><Relationship Id="rId9" Type="http://schemas.openxmlformats.org/officeDocument/2006/relationships/hyperlink" Target="https://www.phonegg.com/phone/8523-Sony-Xperia-XZs" TargetMode="External"/><Relationship Id="rId14" Type="http://schemas.openxmlformats.org/officeDocument/2006/relationships/hyperlink" Target="https://www.phonegg.com/phone/8297-Samsung-Galaxy-A7-(2017)" TargetMode="External"/><Relationship Id="rId22" Type="http://schemas.openxmlformats.org/officeDocument/2006/relationships/hyperlink" Target="https://www.phonegg.com/phone/8078-Huawei-Mate-9-Pro" TargetMode="External"/><Relationship Id="rId27" Type="http://schemas.openxmlformats.org/officeDocument/2006/relationships/hyperlink" Target="https://www.phonegg.com/phone/7980-Xiaomi-Mi-5s" TargetMode="External"/><Relationship Id="rId30" Type="http://schemas.openxmlformats.org/officeDocument/2006/relationships/hyperlink" Target="https://www.phonegg.com/phone/7970-Sony-Xperia-XZ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wnloads.sourceforge.net/project/puravidaapps/com.puravidaapps.TaifunBarometer.ai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2"/>
          </p:nvPr>
        </p:nvSpPr>
        <p:spPr>
          <a:xfrm>
            <a:off x="45740" y="476672"/>
            <a:ext cx="8352928" cy="6120680"/>
          </a:xfrm>
        </p:spPr>
        <p:txBody>
          <a:bodyPr/>
          <a:lstStyle/>
          <a:p>
            <a:pPr algn="ctr"/>
            <a:r>
              <a:rPr lang="fr-FR" sz="8000" dirty="0" smtClean="0"/>
              <a:t>App </a:t>
            </a:r>
            <a:r>
              <a:rPr lang="fr-FR" sz="8000" dirty="0" err="1" smtClean="0"/>
              <a:t>Inventor</a:t>
            </a:r>
            <a:r>
              <a:rPr lang="fr-FR" sz="8000" dirty="0"/>
              <a:t/>
            </a:r>
            <a:br>
              <a:rPr lang="fr-FR" sz="8000" dirty="0"/>
            </a:br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dirty="0" smtClean="0"/>
              <a:t>Téléphone </a:t>
            </a:r>
            <a:br>
              <a:rPr lang="fr-FR" sz="8000" dirty="0" smtClean="0"/>
            </a:br>
            <a:r>
              <a:rPr lang="fr-FR" sz="8000" dirty="0" smtClean="0"/>
              <a:t>    </a:t>
            </a:r>
            <a:r>
              <a:rPr lang="fr-FR" sz="7200" dirty="0" smtClean="0"/>
              <a:t>dis-moi </a:t>
            </a:r>
            <a:br>
              <a:rPr lang="fr-FR" sz="7200" dirty="0" smtClean="0"/>
            </a:br>
            <a:r>
              <a:rPr lang="fr-FR" sz="7200" dirty="0" smtClean="0"/>
              <a:t>            l’étage !</a:t>
            </a:r>
            <a:endParaRPr lang="fr-FR" sz="7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00" y="764703"/>
            <a:ext cx="5545095" cy="502710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4149080"/>
            <a:ext cx="1914792" cy="1895740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04638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745" y="1484784"/>
            <a:ext cx="2641184" cy="449344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12" y="6023443"/>
            <a:ext cx="3032922" cy="50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interface </a:t>
            </a:r>
            <a:r>
              <a:rPr lang="fr-FR" dirty="0"/>
              <a:t>utilisateur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621805" y="1700808"/>
            <a:ext cx="6696743" cy="4343400"/>
          </a:xfrm>
        </p:spPr>
        <p:txBody>
          <a:bodyPr>
            <a:noAutofit/>
          </a:bodyPr>
          <a:lstStyle/>
          <a:p>
            <a:r>
              <a:rPr lang="fr-FR" sz="2000" dirty="0" smtClean="0"/>
              <a:t>Un bouton de mise à 0</a:t>
            </a:r>
            <a:br>
              <a:rPr lang="fr-FR" sz="2000" dirty="0" smtClean="0"/>
            </a:br>
            <a:r>
              <a:rPr lang="fr-FR" sz="2000" dirty="0" smtClean="0"/>
              <a:t>Un label et </a:t>
            </a:r>
            <a:r>
              <a:rPr lang="fr-FR" sz="2000" dirty="0" err="1" smtClean="0"/>
              <a:t>textbox</a:t>
            </a:r>
            <a:r>
              <a:rPr lang="fr-FR" sz="2000" dirty="0" smtClean="0"/>
              <a:t> pour définir la hauteur d’étage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Un </a:t>
            </a:r>
            <a:r>
              <a:rPr lang="fr-FR" sz="2000" dirty="0" err="1" smtClean="0"/>
              <a:t>Textbox</a:t>
            </a:r>
            <a:r>
              <a:rPr lang="fr-FR" sz="2000" dirty="0" smtClean="0"/>
              <a:t> et un label pour afficher l’étage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Deux labels pour </a:t>
            </a:r>
          </a:p>
          <a:p>
            <a:pPr lvl="1"/>
            <a:r>
              <a:rPr lang="fr-FR" sz="1800" dirty="0"/>
              <a:t>l</a:t>
            </a:r>
            <a:r>
              <a:rPr lang="fr-FR" sz="1800" dirty="0" smtClean="0"/>
              <a:t>a pression</a:t>
            </a:r>
          </a:p>
          <a:p>
            <a:pPr lvl="1"/>
            <a:r>
              <a:rPr lang="fr-FR" sz="1800" dirty="0" smtClean="0"/>
              <a:t>la hauteur</a:t>
            </a:r>
            <a:endParaRPr lang="fr-FR" sz="2800" dirty="0"/>
          </a:p>
          <a:p>
            <a:r>
              <a:rPr lang="fr-FR" sz="2400" dirty="0" smtClean="0"/>
              <a:t>Un composant baromètre</a:t>
            </a:r>
          </a:p>
          <a:p>
            <a:pPr lvl="1"/>
            <a:r>
              <a:rPr lang="fr-FR" sz="2400" dirty="0"/>
              <a:t>q</a:t>
            </a:r>
            <a:r>
              <a:rPr lang="fr-FR" sz="2400" dirty="0" smtClean="0"/>
              <a:t>ui est une extension à charger</a:t>
            </a:r>
            <a:br>
              <a:rPr lang="fr-FR" sz="2400" dirty="0" smtClean="0"/>
            </a:br>
            <a:r>
              <a:rPr lang="fr-FR" sz="1600" u="sng" dirty="0">
                <a:hlinkClick r:id="rId4"/>
              </a:rPr>
              <a:t>https://</a:t>
            </a:r>
            <a:r>
              <a:rPr lang="fr-FR" sz="1600" u="sng" dirty="0" smtClean="0">
                <a:hlinkClick r:id="rId4"/>
              </a:rPr>
              <a:t>downloads.sourceforge.net/project/puravidaapps/com.puravidaapps.TaifunBarometer.aix</a:t>
            </a:r>
            <a:endParaRPr lang="fr-FR" sz="2400" dirty="0" smtClean="0"/>
          </a:p>
          <a:p>
            <a:r>
              <a:rPr lang="fr-FR" sz="2400" dirty="0" smtClean="0"/>
              <a:t>Un composant </a:t>
            </a:r>
            <a:r>
              <a:rPr lang="fr-FR" sz="2400" dirty="0"/>
              <a:t>texte à </a:t>
            </a:r>
            <a:r>
              <a:rPr lang="fr-FR" sz="2400" dirty="0" smtClean="0"/>
              <a:t>parole</a:t>
            </a:r>
            <a:br>
              <a:rPr lang="fr-FR" sz="2400" dirty="0" smtClean="0"/>
            </a:br>
            <a:r>
              <a:rPr lang="fr-FR" sz="2400" dirty="0" smtClean="0"/>
              <a:t>	Pour annoncer les </a:t>
            </a:r>
            <a:r>
              <a:rPr lang="fr-FR" sz="2400" dirty="0"/>
              <a:t>changements </a:t>
            </a:r>
            <a:r>
              <a:rPr lang="fr-FR" sz="2400" dirty="0" smtClean="0"/>
              <a:t>d’étage</a:t>
            </a:r>
            <a:br>
              <a:rPr lang="fr-FR" sz="2400" dirty="0" smtClean="0"/>
            </a:br>
            <a:r>
              <a:rPr lang="fr-FR" dirty="0" smtClean="0"/>
              <a:t>et un composant </a:t>
            </a:r>
            <a:r>
              <a:rPr lang="fr-FR" dirty="0" err="1" smtClean="0"/>
              <a:t>notificateur</a:t>
            </a:r>
            <a:r>
              <a:rPr lang="fr-FR" dirty="0" smtClean="0"/>
              <a:t>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	pour les messages et le </a:t>
            </a:r>
            <a:r>
              <a:rPr lang="fr-FR" sz="2000" dirty="0" err="1" smtClean="0"/>
              <a:t>deboggage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9544924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Programme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1800" dirty="0" smtClean="0"/>
              <a:t>Variables</a:t>
            </a:r>
            <a:endParaRPr lang="fr-FR" sz="1800" dirty="0"/>
          </a:p>
          <a:p>
            <a:pPr marL="0" indent="0">
              <a:buNone/>
            </a:pPr>
            <a:r>
              <a:rPr lang="fr-FR" sz="1800" dirty="0" smtClean="0"/>
              <a:t>Evènements</a:t>
            </a:r>
          </a:p>
          <a:p>
            <a:r>
              <a:rPr lang="fr-FR" sz="1800" dirty="0" smtClean="0"/>
              <a:t>A l’initialisation :</a:t>
            </a:r>
          </a:p>
          <a:p>
            <a:pPr lvl="1"/>
            <a:r>
              <a:rPr lang="fr-FR" sz="1600" dirty="0" smtClean="0"/>
              <a:t>si le baromètre est disponible</a:t>
            </a:r>
            <a:br>
              <a:rPr lang="fr-FR" sz="1600" dirty="0" smtClean="0"/>
            </a:br>
            <a:r>
              <a:rPr lang="fr-FR" sz="1600" dirty="0" smtClean="0"/>
              <a:t>l’activer, si non message</a:t>
            </a:r>
            <a:endParaRPr lang="fr-FR" sz="1800" dirty="0" smtClean="0"/>
          </a:p>
          <a:p>
            <a:r>
              <a:rPr lang="fr-FR" sz="1800" dirty="0" smtClean="0"/>
              <a:t>Quand Remise à zéro :</a:t>
            </a:r>
          </a:p>
          <a:p>
            <a:pPr lvl="1"/>
            <a:r>
              <a:rPr lang="fr-FR" sz="1600" dirty="0"/>
              <a:t>m</a:t>
            </a:r>
            <a:r>
              <a:rPr lang="fr-FR" sz="1600" dirty="0" smtClean="0"/>
              <a:t>ettre à jour la variable de hauteur de chaque  étage</a:t>
            </a:r>
          </a:p>
          <a:p>
            <a:pPr lvl="1"/>
            <a:r>
              <a:rPr lang="fr-FR" sz="1600" dirty="0"/>
              <a:t>m</a:t>
            </a:r>
            <a:r>
              <a:rPr lang="fr-FR" sz="1600" dirty="0" smtClean="0"/>
              <a:t>ettre la pression de référence à la pression mesurée</a:t>
            </a:r>
            <a:endParaRPr lang="fr-FR" sz="1800" dirty="0"/>
          </a:p>
          <a:p>
            <a:r>
              <a:rPr lang="fr-FR" sz="1800" dirty="0" smtClean="0"/>
              <a:t>Quand la pression change :</a:t>
            </a:r>
          </a:p>
          <a:p>
            <a:pPr lvl="1"/>
            <a:r>
              <a:rPr lang="fr-FR" sz="1600" dirty="0"/>
              <a:t>m</a:t>
            </a:r>
            <a:r>
              <a:rPr lang="fr-FR" sz="1600" dirty="0" smtClean="0"/>
              <a:t>ettre à jour la pression</a:t>
            </a:r>
          </a:p>
          <a:p>
            <a:pPr lvl="1"/>
            <a:r>
              <a:rPr lang="fr-FR" sz="1600" dirty="0"/>
              <a:t>c</a:t>
            </a:r>
            <a:r>
              <a:rPr lang="fr-FR" sz="1600" dirty="0" smtClean="0"/>
              <a:t>alculer la hauteur et l’étage</a:t>
            </a:r>
          </a:p>
          <a:p>
            <a:pPr lvl="1"/>
            <a:r>
              <a:rPr lang="fr-FR" sz="1600" dirty="0"/>
              <a:t>a</a:t>
            </a:r>
            <a:r>
              <a:rPr lang="fr-FR" sz="1600" dirty="0" smtClean="0"/>
              <a:t>fficher et dire l’étage si il a changé</a:t>
            </a:r>
          </a:p>
          <a:p>
            <a:pPr lvl="1"/>
            <a:r>
              <a:rPr lang="fr-FR" sz="1600" dirty="0"/>
              <a:t>a</a:t>
            </a:r>
            <a:r>
              <a:rPr lang="fr-FR" sz="1600" dirty="0" smtClean="0"/>
              <a:t>fficher la pression, et la hauteur pour information</a:t>
            </a:r>
            <a:endParaRPr lang="fr-FR" sz="1800" dirty="0" smtClean="0"/>
          </a:p>
          <a:p>
            <a:endParaRPr lang="fr-FR" sz="1800" dirty="0"/>
          </a:p>
          <a:p>
            <a:endParaRPr lang="fr-FR" sz="1800" dirty="0" smtClean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3022871" y="1772817"/>
            <a:ext cx="1439785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62" y="1556792"/>
            <a:ext cx="3287658" cy="84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10" y="1554482"/>
            <a:ext cx="2613010" cy="87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729" y="2719958"/>
            <a:ext cx="25050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729" y="3747120"/>
            <a:ext cx="2381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729" y="4829522"/>
            <a:ext cx="39433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177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Programme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sz="2400" dirty="0" smtClean="0"/>
              <a:t>Variables</a:t>
            </a:r>
          </a:p>
          <a:p>
            <a:pPr marL="0" indent="0">
              <a:buNone/>
            </a:pP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/>
          </a:p>
          <a:p>
            <a:pPr marL="0" indent="0">
              <a:buNone/>
            </a:pPr>
            <a:r>
              <a:rPr lang="fr-FR" sz="2400" dirty="0" smtClean="0"/>
              <a:t>Evènements</a:t>
            </a:r>
          </a:p>
          <a:p>
            <a:r>
              <a:rPr lang="fr-FR" sz="2400" dirty="0" smtClean="0"/>
              <a:t>A l’initialisation :</a:t>
            </a:r>
          </a:p>
          <a:p>
            <a:pPr lvl="1"/>
            <a:r>
              <a:rPr lang="fr-FR" sz="1900" dirty="0" smtClean="0"/>
              <a:t>si le baromètre est disponible</a:t>
            </a:r>
            <a:br>
              <a:rPr lang="fr-FR" sz="1900" dirty="0" smtClean="0"/>
            </a:br>
            <a:r>
              <a:rPr lang="fr-FR" sz="1900" dirty="0" smtClean="0"/>
              <a:t>l’activer, si non message</a:t>
            </a:r>
            <a:br>
              <a:rPr lang="fr-FR" sz="1900" dirty="0" smtClean="0"/>
            </a:br>
            <a:endParaRPr lang="fr-FR" sz="2400" dirty="0" smtClean="0"/>
          </a:p>
          <a:p>
            <a:r>
              <a:rPr lang="fr-FR" sz="2400" dirty="0" smtClean="0"/>
              <a:t>Quand Remise à zéro :</a:t>
            </a:r>
          </a:p>
          <a:p>
            <a:pPr lvl="1"/>
            <a:r>
              <a:rPr lang="fr-FR" sz="1900" dirty="0"/>
              <a:t>m</a:t>
            </a:r>
            <a:r>
              <a:rPr lang="fr-FR" sz="1900" dirty="0" smtClean="0"/>
              <a:t>ettre à jour la variable de hauteur de chaque  étage</a:t>
            </a:r>
          </a:p>
          <a:p>
            <a:pPr lvl="1"/>
            <a:r>
              <a:rPr lang="fr-FR" sz="1900" dirty="0"/>
              <a:t>m</a:t>
            </a:r>
            <a:r>
              <a:rPr lang="fr-FR" sz="1900" dirty="0" smtClean="0"/>
              <a:t>ettre la pression de référence à la pression mesurée</a:t>
            </a:r>
            <a:br>
              <a:rPr lang="fr-FR" sz="1900" dirty="0" smtClean="0"/>
            </a:br>
            <a:endParaRPr lang="fr-FR" sz="2400" dirty="0"/>
          </a:p>
          <a:p>
            <a:r>
              <a:rPr lang="fr-FR" sz="2400" dirty="0" smtClean="0"/>
              <a:t>Quand la pression change :</a:t>
            </a:r>
          </a:p>
          <a:p>
            <a:pPr lvl="1"/>
            <a:r>
              <a:rPr lang="fr-FR" sz="1900" dirty="0"/>
              <a:t>m</a:t>
            </a:r>
            <a:r>
              <a:rPr lang="fr-FR" sz="1900" dirty="0" smtClean="0"/>
              <a:t>ettre à jour la pression</a:t>
            </a:r>
          </a:p>
          <a:p>
            <a:pPr lvl="1"/>
            <a:r>
              <a:rPr lang="fr-FR" sz="1900" dirty="0"/>
              <a:t>c</a:t>
            </a:r>
            <a:r>
              <a:rPr lang="fr-FR" sz="1900" dirty="0" smtClean="0"/>
              <a:t>alculer la hauteur et l’étage</a:t>
            </a:r>
          </a:p>
          <a:p>
            <a:pPr lvl="1"/>
            <a:r>
              <a:rPr lang="fr-FR" sz="1900" dirty="0"/>
              <a:t>a</a:t>
            </a:r>
            <a:r>
              <a:rPr lang="fr-FR" sz="1900" dirty="0" smtClean="0"/>
              <a:t>fficher et dire l’étage si il a changé</a:t>
            </a:r>
          </a:p>
          <a:p>
            <a:pPr lvl="1"/>
            <a:r>
              <a:rPr lang="fr-FR" sz="1900" dirty="0"/>
              <a:t>a</a:t>
            </a:r>
            <a:r>
              <a:rPr lang="fr-FR" sz="1900" dirty="0" smtClean="0"/>
              <a:t>fficher la pression, et la hauteur pour information</a:t>
            </a:r>
            <a:endParaRPr lang="fr-FR" sz="2400" dirty="0" smtClean="0"/>
          </a:p>
          <a:p>
            <a:endParaRPr lang="fr-FR" sz="2200" dirty="0"/>
          </a:p>
          <a:p>
            <a:endParaRPr lang="fr-FR" sz="2200" dirty="0" smtClean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3022871" y="1772817"/>
            <a:ext cx="1439785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720" y="1340768"/>
            <a:ext cx="3007140" cy="77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876" y="1340768"/>
            <a:ext cx="2390056" cy="79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857" y="2431926"/>
            <a:ext cx="25050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857" y="3459088"/>
            <a:ext cx="2381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857" y="4757514"/>
            <a:ext cx="39433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7763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Programme 1/2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497" y="1649313"/>
            <a:ext cx="7343299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8673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 </a:t>
            </a:r>
            <a:r>
              <a:rPr lang="fr-FR" dirty="0" smtClean="0"/>
              <a:t>2/2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87" y="1527410"/>
            <a:ext cx="6893817" cy="489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160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On pouvait dire... oh ! Dieu ! </a:t>
            </a:r>
            <a:r>
              <a:rPr lang="fr-FR" dirty="0" smtClean="0"/>
              <a:t>...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/>
              <a:t>bien des choses en somme...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Une autre méthode ?</a:t>
            </a:r>
          </a:p>
          <a:p>
            <a:pPr lvl="1"/>
            <a:r>
              <a:rPr lang="fr-FR" sz="2000" dirty="0" smtClean="0"/>
              <a:t> </a:t>
            </a:r>
            <a:r>
              <a:rPr lang="fr-FR" sz="2400" dirty="0" smtClean="0"/>
              <a:t>avec l’accéléromètre et le chronomètre,</a:t>
            </a: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  <a:p>
            <a:r>
              <a:rPr lang="fr-FR" sz="2800" dirty="0" smtClean="0"/>
              <a:t>Principe :</a:t>
            </a:r>
          </a:p>
          <a:p>
            <a:pPr lvl="1"/>
            <a:r>
              <a:rPr lang="fr-FR" sz="2400" dirty="0" smtClean="0"/>
              <a:t>Détecter le départ de l’</a:t>
            </a:r>
            <a:r>
              <a:rPr lang="fr-FR" sz="2400" dirty="0" err="1" smtClean="0"/>
              <a:t>ascenceur</a:t>
            </a:r>
            <a:r>
              <a:rPr lang="fr-FR" sz="2400" dirty="0" smtClean="0"/>
              <a:t> avec l’accéléromètre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(</a:t>
            </a:r>
            <a:r>
              <a:rPr lang="fr-FR" sz="2400" dirty="0" smtClean="0"/>
              <a:t>vers le haut ou vers le bas)</a:t>
            </a:r>
          </a:p>
          <a:p>
            <a:pPr lvl="1"/>
            <a:r>
              <a:rPr lang="fr-FR" sz="2400" dirty="0" smtClean="0"/>
              <a:t>Compter les étages en fonction du temps moyen entre deux étages</a:t>
            </a:r>
          </a:p>
          <a:p>
            <a:pPr lvl="1"/>
            <a:r>
              <a:rPr lang="fr-FR" sz="2400" dirty="0" smtClean="0"/>
              <a:t>Détecter l’arrêt de l’</a:t>
            </a:r>
            <a:r>
              <a:rPr lang="fr-FR" sz="2400" dirty="0" err="1" smtClean="0"/>
              <a:t>ascenceur</a:t>
            </a:r>
            <a:r>
              <a:rPr lang="fr-FR" sz="2400" dirty="0" smtClean="0"/>
              <a:t>.</a:t>
            </a:r>
            <a:br>
              <a:rPr lang="fr-FR" sz="2400" dirty="0" smtClean="0"/>
            </a:br>
            <a:endParaRPr lang="fr-FR" sz="2400" dirty="0"/>
          </a:p>
          <a:p>
            <a:r>
              <a:rPr lang="fr-FR" sz="2800" dirty="0" smtClean="0"/>
              <a:t>Réalisation </a:t>
            </a:r>
            <a:r>
              <a:rPr lang="fr-FR" sz="2800" dirty="0"/>
              <a:t>:</a:t>
            </a:r>
          </a:p>
          <a:p>
            <a:pPr lvl="1"/>
            <a:r>
              <a:rPr lang="fr-FR" sz="2400" dirty="0" smtClean="0"/>
              <a:t>À vous de jouer, …</a:t>
            </a:r>
          </a:p>
          <a:p>
            <a:pPr lvl="1"/>
            <a:r>
              <a:rPr lang="fr-FR" sz="2400" dirty="0" smtClean="0"/>
              <a:t>si vous ne savez pas encore, vous saurez bientôt !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764999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5780" y="44624"/>
            <a:ext cx="9753603" cy="1325559"/>
          </a:xfrm>
        </p:spPr>
        <p:txBody>
          <a:bodyPr/>
          <a:lstStyle/>
          <a:p>
            <a:r>
              <a:rPr lang="fr-FR" sz="4400" dirty="0" smtClean="0"/>
              <a:t>Téléphone ! Dis-moi l’étage</a:t>
            </a:r>
            <a:endParaRPr lang="fr-FR" sz="4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3358108" y="1677888"/>
            <a:ext cx="3168352" cy="4343400"/>
          </a:xfrm>
        </p:spPr>
        <p:txBody>
          <a:bodyPr/>
          <a:lstStyle/>
          <a:p>
            <a:r>
              <a:rPr lang="fr-FR" sz="2400" dirty="0" smtClean="0"/>
              <a:t> 7 moyens pour aller sur la lune</a:t>
            </a: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4294967295"/>
          </p:nvPr>
        </p:nvSpPr>
        <p:spPr>
          <a:xfrm>
            <a:off x="6310436" y="1342032"/>
            <a:ext cx="3513211" cy="4967288"/>
          </a:xfrm>
        </p:spPr>
        <p:txBody>
          <a:bodyPr/>
          <a:lstStyle/>
          <a:p>
            <a:r>
              <a:rPr lang="fr-FR" sz="2400" dirty="0" smtClean="0"/>
              <a:t> x manières de faire dire l’étage à son smartphone</a:t>
            </a:r>
            <a:endParaRPr lang="fr-FR" sz="2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40" y="2420888"/>
            <a:ext cx="2448272" cy="396043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2420888"/>
            <a:ext cx="2736304" cy="3986766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261764" y="1556792"/>
            <a:ext cx="3024336" cy="27657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000" b="0" i="0" u="none" strike="noStrike" kern="1200" cap="all" spc="0" baseline="0">
                <a:solidFill>
                  <a:srgbClr val="2A2A2A"/>
                </a:solidFill>
                <a:uFillTx/>
                <a:latin typeface="Comic Sans MS" panose="030F0702030302020204" pitchFamily="66" charset="0"/>
              </a:defRPr>
            </a:lvl1pPr>
          </a:lstStyle>
          <a:p>
            <a:pPr algn="ctr"/>
            <a:r>
              <a:rPr lang="fr-FR" dirty="0" smtClean="0">
                <a:solidFill>
                  <a:srgbClr val="92D050"/>
                </a:solidFill>
              </a:rPr>
              <a:t>Hommage à </a:t>
            </a:r>
            <a:br>
              <a:rPr lang="fr-FR" dirty="0" smtClean="0">
                <a:solidFill>
                  <a:srgbClr val="92D050"/>
                </a:solidFill>
              </a:rPr>
            </a:br>
            <a:r>
              <a:rPr lang="fr-FR" dirty="0" smtClean="0">
                <a:solidFill>
                  <a:srgbClr val="92D050"/>
                </a:solidFill>
              </a:rPr>
              <a:t>Cyrano!</a:t>
            </a:r>
            <a:endParaRPr lang="fr-FR" dirty="0">
              <a:solidFill>
                <a:srgbClr val="92D05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812" y="3161863"/>
            <a:ext cx="2268561" cy="205664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85" y="4437112"/>
            <a:ext cx="1787415" cy="178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184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Appuyez sur PAUSE vidéo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1217615" y="1828800"/>
            <a:ext cx="6749005" cy="4343400"/>
          </a:xfrm>
        </p:spPr>
        <p:txBody>
          <a:bodyPr>
            <a:normAutofit/>
          </a:bodyPr>
          <a:lstStyle/>
          <a:p>
            <a:pPr marL="457200" indent="-457200"/>
            <a:r>
              <a:rPr lang="fr-FR" dirty="0" smtClean="0"/>
              <a:t>Et cherchez d’abord comment trouver l’étage avec son téléphone,</a:t>
            </a:r>
          </a:p>
          <a:p>
            <a:pPr marL="457200" indent="-457200"/>
            <a:r>
              <a:rPr lang="fr-FR" dirty="0" smtClean="0"/>
              <a:t>Quels sont les capteurs que vous pouvez utiliser ?</a:t>
            </a:r>
          </a:p>
          <a:p>
            <a:pPr marL="457200" indent="-457200"/>
            <a:r>
              <a:rPr lang="fr-FR" dirty="0" smtClean="0"/>
              <a:t>Combien de méthodes avez-vous trouvées et avec quels capteurs ?</a:t>
            </a:r>
            <a:br>
              <a:rPr lang="fr-FR" dirty="0" smtClean="0"/>
            </a:br>
            <a:endParaRPr lang="fr-FR" dirty="0" smtClean="0"/>
          </a:p>
          <a:p>
            <a:pPr marL="457200" indent="-457200"/>
            <a:r>
              <a:rPr lang="fr-FR" dirty="0" smtClean="0"/>
              <a:t>Puis reprenez la vidéo et nous verrons une première solution</a:t>
            </a:r>
          </a:p>
          <a:p>
            <a:pPr marL="457200" indent="-457200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822154" y="4365104"/>
            <a:ext cx="3263513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748" y="1772815"/>
            <a:ext cx="2641184" cy="449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011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66220" y="1412776"/>
            <a:ext cx="6604998" cy="3047996"/>
          </a:xfrm>
        </p:spPr>
        <p:txBody>
          <a:bodyPr/>
          <a:lstStyle/>
          <a:p>
            <a:r>
              <a:rPr lang="fr-FR" dirty="0" smtClean="0"/>
              <a:t>Vous avez </a:t>
            </a:r>
            <a:r>
              <a:rPr lang="fr-FR" sz="7200" dirty="0" smtClean="0"/>
              <a:t>VRAIMENT </a:t>
            </a:r>
            <a:r>
              <a:rPr lang="fr-FR" dirty="0" smtClean="0"/>
              <a:t>bien cherché 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3200" dirty="0" smtClean="0"/>
              <a:t>Si oui, on y va, Si non PAUSE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2005597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On pouvait dire... oh ! Dieu ! ...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bien </a:t>
            </a:r>
            <a:r>
              <a:rPr lang="fr-FR" dirty="0"/>
              <a:t>des choses en somme...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 smtClean="0"/>
              <a:t>Plusieurs solutions possibles en partant des capteurs de votre smartphone :</a:t>
            </a:r>
          </a:p>
          <a:p>
            <a:pPr lvl="1"/>
            <a:r>
              <a:rPr lang="fr-FR" sz="2400" dirty="0" smtClean="0"/>
              <a:t> l’accéléromètre,</a:t>
            </a:r>
          </a:p>
          <a:p>
            <a:pPr lvl="1"/>
            <a:r>
              <a:rPr lang="fr-FR" sz="2400" dirty="0" smtClean="0"/>
              <a:t> le baromètre,</a:t>
            </a:r>
          </a:p>
          <a:p>
            <a:pPr lvl="1"/>
            <a:r>
              <a:rPr lang="fr-FR" sz="2400" dirty="0" smtClean="0"/>
              <a:t> le chronomètre,</a:t>
            </a:r>
          </a:p>
          <a:p>
            <a:pPr lvl="1"/>
            <a:r>
              <a:rPr lang="fr-FR" sz="2400" dirty="0" smtClean="0"/>
              <a:t> les capteurs de luminosité et de proximité.</a:t>
            </a:r>
            <a:endParaRPr lang="fr-FR" sz="2400" dirty="0"/>
          </a:p>
          <a:p>
            <a:pPr lvl="1"/>
            <a:r>
              <a:rPr lang="fr-FR" sz="2400" dirty="0"/>
              <a:t> la caméra</a:t>
            </a:r>
            <a:r>
              <a:rPr lang="fr-FR" sz="2400" dirty="0" smtClean="0"/>
              <a:t>,</a:t>
            </a:r>
          </a:p>
          <a:p>
            <a:r>
              <a:rPr lang="fr-FR" sz="3200" dirty="0" smtClean="0"/>
              <a:t>Nous allons voir la solution avec le baromètre,</a:t>
            </a:r>
            <a:br>
              <a:rPr lang="fr-FR" sz="3200" dirty="0" smtClean="0"/>
            </a:br>
            <a:r>
              <a:rPr lang="fr-FR" sz="3200" dirty="0" smtClean="0"/>
              <a:t>nous verrons plus tard des solutions avec l’accéléromètre et le chronomètre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6570015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796" y="274640"/>
            <a:ext cx="10081120" cy="1325559"/>
          </a:xfrm>
        </p:spPr>
        <p:txBody>
          <a:bodyPr>
            <a:normAutofit/>
          </a:bodyPr>
          <a:lstStyle/>
          <a:p>
            <a:r>
              <a:rPr lang="fr-FR" dirty="0" smtClean="0"/>
              <a:t>avec la pression Atmosphérique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621805" y="1828800"/>
            <a:ext cx="10349414" cy="4343400"/>
          </a:xfrm>
        </p:spPr>
        <p:txBody>
          <a:bodyPr>
            <a:noAutofit/>
          </a:bodyPr>
          <a:lstStyle/>
          <a:p>
            <a:r>
              <a:rPr lang="fr-FR" sz="3200" dirty="0" smtClean="0"/>
              <a:t>La pression atmosphérique décroit en fonction de l’altitude de </a:t>
            </a:r>
            <a:r>
              <a:rPr lang="fr-FR" sz="3200" b="1" dirty="0" smtClean="0"/>
              <a:t>0,12</a:t>
            </a:r>
            <a:r>
              <a:rPr lang="fr-FR" sz="3200" dirty="0" smtClean="0"/>
              <a:t> hectopascals par mètre.</a:t>
            </a:r>
          </a:p>
          <a:p>
            <a:pPr lvl="1"/>
            <a:r>
              <a:rPr lang="fr-FR" sz="2400" dirty="0" smtClean="0"/>
              <a:t>La pression atmosphérique correspond au poids par </a:t>
            </a:r>
            <a:r>
              <a:rPr lang="fr-FR" sz="2400" dirty="0"/>
              <a:t>m</a:t>
            </a:r>
            <a:r>
              <a:rPr lang="fr-FR" sz="2400" baseline="30000" dirty="0"/>
              <a:t>2</a:t>
            </a:r>
            <a:r>
              <a:rPr lang="fr-FR" sz="2400" dirty="0" smtClean="0"/>
              <a:t> de la colonne d’air au dessus de note tête</a:t>
            </a:r>
          </a:p>
          <a:p>
            <a:pPr lvl="1"/>
            <a:r>
              <a:rPr lang="fr-FR" sz="2400" dirty="0" smtClean="0"/>
              <a:t>Lorsque l’on monte, la pression baisse</a:t>
            </a:r>
          </a:p>
          <a:p>
            <a:pPr lvl="1"/>
            <a:r>
              <a:rPr lang="fr-FR" sz="2400" dirty="0" smtClean="0"/>
              <a:t>La pression ou la force par m</a:t>
            </a:r>
            <a:r>
              <a:rPr lang="fr-FR" sz="2400" baseline="30000" dirty="0" smtClean="0"/>
              <a:t>2</a:t>
            </a:r>
            <a:r>
              <a:rPr lang="fr-FR" sz="2400" dirty="0" smtClean="0"/>
              <a:t> décroit du poids d’un m</a:t>
            </a:r>
            <a:r>
              <a:rPr lang="fr-FR" sz="2400" baseline="30000" dirty="0" smtClean="0"/>
              <a:t>3</a:t>
            </a:r>
            <a:r>
              <a:rPr lang="fr-FR" sz="2400" dirty="0" smtClean="0"/>
              <a:t> d’air lorsqu’on monte d’un mètre,  soit P = M g 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smtClean="0"/>
              <a:t>A basse altitude on peut retenir</a:t>
            </a:r>
            <a:br>
              <a:rPr lang="fr-FR" sz="2400" dirty="0" smtClean="0"/>
            </a:br>
            <a:r>
              <a:rPr lang="fr-FR" sz="2400" dirty="0"/>
              <a:t>	</a:t>
            </a:r>
            <a:r>
              <a:rPr lang="fr-FR" sz="2400" dirty="0" smtClean="0"/>
              <a:t>M ~ 1,225 kg (par m</a:t>
            </a:r>
            <a:r>
              <a:rPr lang="fr-FR" sz="2400" baseline="30000" dirty="0" smtClean="0"/>
              <a:t>3)</a:t>
            </a:r>
            <a:r>
              <a:rPr lang="fr-FR" sz="2400" dirty="0" smtClean="0"/>
              <a:t> pour une température de 15°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smtClean="0"/>
              <a:t>	et g = 9,81 m/s2 </a:t>
            </a:r>
            <a:br>
              <a:rPr lang="fr-FR" sz="2400" dirty="0" smtClean="0"/>
            </a:br>
            <a:r>
              <a:rPr lang="fr-FR" sz="2400" dirty="0" smtClean="0"/>
              <a:t>la pression baisse de P = 12 N/m</a:t>
            </a:r>
            <a:r>
              <a:rPr lang="fr-FR" sz="2400" baseline="30000" dirty="0" smtClean="0"/>
              <a:t>2 </a:t>
            </a:r>
            <a:r>
              <a:rPr lang="fr-FR" sz="2400" dirty="0" smtClean="0"/>
              <a:t>ou pascals ou 0,12 </a:t>
            </a:r>
            <a:r>
              <a:rPr lang="fr-FR" sz="2400" dirty="0" err="1" smtClean="0"/>
              <a:t>hpa</a:t>
            </a:r>
            <a:r>
              <a:rPr lang="fr-FR" sz="2400" dirty="0" smtClean="0"/>
              <a:t> par mètre</a:t>
            </a:r>
          </a:p>
          <a:p>
            <a:endParaRPr lang="fr-FR" sz="3200" dirty="0" smtClean="0"/>
          </a:p>
        </p:txBody>
      </p:sp>
    </p:spTree>
    <p:extLst>
      <p:ext uri="{BB962C8B-B14F-4D97-AF65-F5344CB8AC3E}">
        <p14:creationId xmlns:p14="http://schemas.microsoft.com/office/powerpoint/2010/main" val="42098557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796" y="274640"/>
            <a:ext cx="10225136" cy="1325559"/>
          </a:xfrm>
        </p:spPr>
        <p:txBody>
          <a:bodyPr/>
          <a:lstStyle/>
          <a:p>
            <a:r>
              <a:rPr lang="fr-FR" dirty="0"/>
              <a:t>avec la pression </a:t>
            </a:r>
            <a:r>
              <a:rPr lang="fr-FR" dirty="0" smtClean="0"/>
              <a:t>Atmosphérique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Le téléphone doit disposer d’un baromètre</a:t>
            </a:r>
          </a:p>
          <a:p>
            <a:pPr lvl="1"/>
            <a:r>
              <a:rPr lang="fr-FR" sz="2400" dirty="0" smtClean="0"/>
              <a:t>cf</a:t>
            </a:r>
            <a:r>
              <a:rPr lang="fr-FR" sz="2400" dirty="0"/>
              <a:t>.</a:t>
            </a:r>
            <a:r>
              <a:rPr lang="fr-FR" sz="2400" dirty="0" smtClean="0"/>
              <a:t> liste indicative des smartphones disposant d’un baromètre </a:t>
            </a:r>
            <a:r>
              <a:rPr lang="fr-FR" sz="1800" dirty="0" smtClean="0">
                <a:hlinkClick r:id="rId2"/>
              </a:rPr>
              <a:t>https</a:t>
            </a:r>
            <a:r>
              <a:rPr lang="fr-FR" sz="1800" dirty="0">
                <a:hlinkClick r:id="rId2"/>
              </a:rPr>
              <a:t>://</a:t>
            </a:r>
            <a:r>
              <a:rPr lang="fr-FR" sz="1800" dirty="0" smtClean="0">
                <a:hlinkClick r:id="rId2"/>
              </a:rPr>
              <a:t>www.phonegg.com/list/303-Cell-Phones-with-Barometer</a:t>
            </a:r>
            <a:r>
              <a:rPr lang="fr-FR" sz="1800" dirty="0" smtClean="0"/>
              <a:t> </a:t>
            </a:r>
            <a:br>
              <a:rPr lang="fr-FR" sz="1800" dirty="0" smtClean="0"/>
            </a:br>
            <a:r>
              <a:rPr lang="fr-FR" sz="1800" dirty="0"/>
              <a:t>cette liste ne mentionne pas les Nexus 1 à 5 qui en </a:t>
            </a:r>
            <a:r>
              <a:rPr lang="fr-FR" sz="1800" dirty="0" smtClean="0"/>
              <a:t>disposent également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400" u="sng" dirty="0" err="1" smtClean="0">
                <a:hlinkClick r:id="rId3"/>
              </a:rPr>
              <a:t>Xiaomi</a:t>
            </a:r>
            <a:r>
              <a:rPr lang="fr-FR" sz="1400" u="sng" dirty="0" smtClean="0">
                <a:hlinkClick r:id="rId3"/>
              </a:rPr>
              <a:t> </a:t>
            </a:r>
            <a:r>
              <a:rPr lang="fr-FR" sz="1400" u="sng" dirty="0">
                <a:hlinkClick r:id="rId3"/>
              </a:rPr>
              <a:t>Mi 6 </a:t>
            </a:r>
            <a:r>
              <a:rPr lang="fr-FR" sz="1400" u="sng" dirty="0" smtClean="0">
                <a:hlinkClick r:id="rId3"/>
              </a:rPr>
              <a:t>Plus</a:t>
            </a:r>
            <a:r>
              <a:rPr lang="fr-FR" sz="1400" u="sng" dirty="0" smtClean="0"/>
              <a:t>, </a:t>
            </a:r>
            <a:r>
              <a:rPr lang="fr-FR" sz="1400" u="sng" dirty="0" err="1" smtClean="0">
                <a:hlinkClick r:id="rId4"/>
              </a:rPr>
              <a:t>Xiaomi</a:t>
            </a:r>
            <a:r>
              <a:rPr lang="fr-FR" sz="1400" u="sng" dirty="0" smtClean="0">
                <a:hlinkClick r:id="rId4"/>
              </a:rPr>
              <a:t> </a:t>
            </a:r>
            <a:r>
              <a:rPr lang="fr-FR" sz="1400" u="sng" dirty="0">
                <a:hlinkClick r:id="rId4"/>
              </a:rPr>
              <a:t>Mi </a:t>
            </a:r>
            <a:r>
              <a:rPr lang="fr-FR" sz="1400" u="sng" dirty="0" smtClean="0">
                <a:hlinkClick r:id="rId4"/>
              </a:rPr>
              <a:t>6</a:t>
            </a:r>
            <a:r>
              <a:rPr lang="fr-FR" sz="1400" u="sng" dirty="0" smtClean="0"/>
              <a:t>, </a:t>
            </a:r>
            <a:r>
              <a:rPr lang="fr-FR" sz="1400" u="sng" dirty="0" smtClean="0">
                <a:hlinkClick r:id="rId5"/>
              </a:rPr>
              <a:t>Samsung </a:t>
            </a:r>
            <a:r>
              <a:rPr lang="fr-FR" sz="1400" u="sng" dirty="0" err="1">
                <a:hlinkClick r:id="rId5"/>
              </a:rPr>
              <a:t>Galaxy</a:t>
            </a:r>
            <a:r>
              <a:rPr lang="fr-FR" sz="1400" u="sng" dirty="0">
                <a:hlinkClick r:id="rId5"/>
              </a:rPr>
              <a:t> S8</a:t>
            </a:r>
            <a:r>
              <a:rPr lang="fr-FR" sz="1400" u="sng" dirty="0" smtClean="0">
                <a:hlinkClick r:id="rId5"/>
              </a:rPr>
              <a:t>+</a:t>
            </a:r>
            <a:r>
              <a:rPr lang="fr-FR" sz="1400" u="sng" dirty="0" smtClean="0"/>
              <a:t>, </a:t>
            </a:r>
            <a:r>
              <a:rPr lang="fr-FR" sz="1400" u="sng" dirty="0" smtClean="0">
                <a:hlinkClick r:id="rId6"/>
              </a:rPr>
              <a:t>Samsung </a:t>
            </a:r>
            <a:r>
              <a:rPr lang="fr-FR" sz="1400" u="sng" dirty="0" err="1">
                <a:hlinkClick r:id="rId6"/>
              </a:rPr>
              <a:t>Galaxy</a:t>
            </a:r>
            <a:r>
              <a:rPr lang="fr-FR" sz="1400" u="sng" dirty="0">
                <a:hlinkClick r:id="rId6"/>
              </a:rPr>
              <a:t> </a:t>
            </a:r>
            <a:r>
              <a:rPr lang="fr-FR" sz="1400" u="sng" dirty="0" smtClean="0">
                <a:hlinkClick r:id="rId6"/>
              </a:rPr>
              <a:t>S8</a:t>
            </a:r>
            <a:r>
              <a:rPr lang="fr-FR" sz="1400" u="sng" dirty="0" smtClean="0"/>
              <a:t>, </a:t>
            </a:r>
            <a:r>
              <a:rPr lang="fr-FR" sz="1400" u="sng" dirty="0" smtClean="0">
                <a:hlinkClick r:id="rId7"/>
              </a:rPr>
              <a:t>Sony </a:t>
            </a:r>
            <a:r>
              <a:rPr lang="fr-FR" sz="1400" u="sng" dirty="0" err="1">
                <a:hlinkClick r:id="rId7"/>
              </a:rPr>
              <a:t>Xperia</a:t>
            </a:r>
            <a:r>
              <a:rPr lang="fr-FR" sz="1400" u="sng" dirty="0">
                <a:hlinkClick r:id="rId7"/>
              </a:rPr>
              <a:t> XZ </a:t>
            </a:r>
            <a:r>
              <a:rPr lang="fr-FR" sz="1400" u="sng" dirty="0" smtClean="0">
                <a:hlinkClick r:id="rId7"/>
              </a:rPr>
              <a:t>Compact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u="sng" dirty="0" smtClean="0"/>
              <a:t>Sony </a:t>
            </a:r>
            <a:r>
              <a:rPr lang="fr-FR" sz="1400" u="sng" dirty="0" err="1"/>
              <a:t>Xperia</a:t>
            </a:r>
            <a:r>
              <a:rPr lang="fr-FR" sz="1400" u="sng" dirty="0"/>
              <a:t> XA1 </a:t>
            </a:r>
            <a:r>
              <a:rPr lang="fr-FR" sz="1400" u="sng" dirty="0" smtClean="0"/>
              <a:t>, </a:t>
            </a:r>
            <a:r>
              <a:rPr lang="fr-FR" sz="1400" u="sng" dirty="0" smtClean="0">
                <a:hlinkClick r:id="rId8"/>
              </a:rPr>
              <a:t>Sony </a:t>
            </a:r>
            <a:r>
              <a:rPr lang="fr-FR" sz="1400" u="sng" dirty="0" err="1">
                <a:hlinkClick r:id="rId8"/>
              </a:rPr>
              <a:t>Xperia</a:t>
            </a:r>
            <a:r>
              <a:rPr lang="fr-FR" sz="1400" u="sng" dirty="0">
                <a:hlinkClick r:id="rId8"/>
              </a:rPr>
              <a:t> XA1 </a:t>
            </a:r>
            <a:r>
              <a:rPr lang="fr-FR" sz="1400" u="sng" dirty="0" smtClean="0">
                <a:hlinkClick r:id="rId8"/>
              </a:rPr>
              <a:t>Ultra</a:t>
            </a:r>
            <a:r>
              <a:rPr lang="fr-FR" sz="1400" dirty="0" smtClean="0"/>
              <a:t>, </a:t>
            </a:r>
            <a:r>
              <a:rPr lang="en-US" sz="1400" u="sng" dirty="0" smtClean="0">
                <a:hlinkClick r:id="rId9"/>
              </a:rPr>
              <a:t>Sony </a:t>
            </a:r>
            <a:r>
              <a:rPr lang="en-US" sz="1400" u="sng" dirty="0" err="1">
                <a:hlinkClick r:id="rId9"/>
              </a:rPr>
              <a:t>Xperia</a:t>
            </a:r>
            <a:r>
              <a:rPr lang="en-US" sz="1400" u="sng" dirty="0">
                <a:hlinkClick r:id="rId9"/>
              </a:rPr>
              <a:t> </a:t>
            </a:r>
            <a:r>
              <a:rPr lang="en-US" sz="1400" u="sng" dirty="0" smtClean="0">
                <a:hlinkClick r:id="rId9"/>
              </a:rPr>
              <a:t>XZs</a:t>
            </a:r>
            <a:r>
              <a:rPr lang="en-US" sz="1400" u="sng" dirty="0" smtClean="0"/>
              <a:t>, </a:t>
            </a:r>
            <a:r>
              <a:rPr lang="en-US" sz="1400" u="sng" dirty="0" smtClean="0">
                <a:hlinkClick r:id="rId10"/>
              </a:rPr>
              <a:t>Sony </a:t>
            </a:r>
            <a:r>
              <a:rPr lang="en-US" sz="1400" u="sng" dirty="0" err="1">
                <a:hlinkClick r:id="rId10"/>
              </a:rPr>
              <a:t>Xperia</a:t>
            </a:r>
            <a:r>
              <a:rPr lang="en-US" sz="1400" u="sng" dirty="0">
                <a:hlinkClick r:id="rId10"/>
              </a:rPr>
              <a:t> XZ </a:t>
            </a:r>
            <a:r>
              <a:rPr lang="en-US" sz="1400" u="sng" dirty="0" smtClean="0">
                <a:hlinkClick r:id="rId10"/>
              </a:rPr>
              <a:t>Premium</a:t>
            </a:r>
            <a:r>
              <a:rPr lang="fr-FR" sz="1400" dirty="0" smtClean="0"/>
              <a:t>, </a:t>
            </a:r>
            <a:br>
              <a:rPr lang="fr-FR" sz="1400" dirty="0" smtClean="0"/>
            </a:br>
            <a:r>
              <a:rPr lang="en-US" sz="1400" u="sng" dirty="0" smtClean="0">
                <a:hlinkClick r:id="rId11"/>
              </a:rPr>
              <a:t>Xiaomi </a:t>
            </a:r>
            <a:r>
              <a:rPr lang="en-US" sz="1400" u="sng" dirty="0">
                <a:hlinkClick r:id="rId11"/>
              </a:rPr>
              <a:t>Mix </a:t>
            </a:r>
            <a:r>
              <a:rPr lang="en-US" sz="1400" u="sng" dirty="0" err="1" smtClean="0">
                <a:hlinkClick r:id="rId11"/>
              </a:rPr>
              <a:t>Evo</a:t>
            </a:r>
            <a:r>
              <a:rPr lang="fr-FR" sz="1400" dirty="0" smtClean="0"/>
              <a:t>, </a:t>
            </a:r>
            <a:r>
              <a:rPr lang="en-US" sz="1400" u="sng" dirty="0" smtClean="0">
                <a:hlinkClick r:id="rId12"/>
              </a:rPr>
              <a:t>Samsung </a:t>
            </a:r>
            <a:r>
              <a:rPr lang="en-US" sz="1400" u="sng" dirty="0">
                <a:hlinkClick r:id="rId12"/>
              </a:rPr>
              <a:t>Galaxy A3 (</a:t>
            </a:r>
            <a:r>
              <a:rPr lang="en-US" sz="1400" u="sng" dirty="0" smtClean="0">
                <a:hlinkClick r:id="rId12"/>
              </a:rPr>
              <a:t>2017)</a:t>
            </a:r>
            <a:r>
              <a:rPr lang="fr-FR" sz="1400" dirty="0" smtClean="0"/>
              <a:t>, </a:t>
            </a:r>
            <a:r>
              <a:rPr lang="en-US" sz="1400" u="sng" dirty="0" smtClean="0">
                <a:hlinkClick r:id="rId13"/>
              </a:rPr>
              <a:t>Samsung </a:t>
            </a:r>
            <a:r>
              <a:rPr lang="en-US" sz="1400" u="sng" dirty="0">
                <a:hlinkClick r:id="rId13"/>
              </a:rPr>
              <a:t>Galaxy A5 (</a:t>
            </a:r>
            <a:r>
              <a:rPr lang="en-US" sz="1400" u="sng" dirty="0" smtClean="0">
                <a:hlinkClick r:id="rId13"/>
              </a:rPr>
              <a:t>2017)</a:t>
            </a:r>
            <a:r>
              <a:rPr lang="fr-FR" sz="1400" dirty="0" smtClean="0"/>
              <a:t>, </a:t>
            </a:r>
            <a:br>
              <a:rPr lang="fr-FR" sz="1400" dirty="0" smtClean="0"/>
            </a:br>
            <a:r>
              <a:rPr lang="fr-FR" sz="1400" u="sng" dirty="0" smtClean="0">
                <a:hlinkClick r:id="rId14"/>
              </a:rPr>
              <a:t>Samsung </a:t>
            </a:r>
            <a:r>
              <a:rPr lang="fr-FR" sz="1400" u="sng" dirty="0" err="1">
                <a:hlinkClick r:id="rId14"/>
              </a:rPr>
              <a:t>Galaxy</a:t>
            </a:r>
            <a:r>
              <a:rPr lang="fr-FR" sz="1400" u="sng" dirty="0">
                <a:hlinkClick r:id="rId14"/>
              </a:rPr>
              <a:t> A7 (</a:t>
            </a:r>
            <a:r>
              <a:rPr lang="fr-FR" sz="1400" u="sng" dirty="0" smtClean="0">
                <a:hlinkClick r:id="rId14"/>
              </a:rPr>
              <a:t>2017)</a:t>
            </a:r>
            <a:r>
              <a:rPr lang="fr-FR" sz="1400" dirty="0" smtClean="0"/>
              <a:t>, </a:t>
            </a:r>
            <a:r>
              <a:rPr lang="fr-FR" sz="1400" u="sng" dirty="0" smtClean="0">
                <a:hlinkClick r:id="rId15"/>
              </a:rPr>
              <a:t>Asus </a:t>
            </a:r>
            <a:r>
              <a:rPr lang="fr-FR" sz="1400" u="sng" dirty="0" err="1">
                <a:hlinkClick r:id="rId15"/>
              </a:rPr>
              <a:t>Zenfone</a:t>
            </a:r>
            <a:r>
              <a:rPr lang="fr-FR" sz="1400" u="sng" dirty="0">
                <a:hlinkClick r:id="rId15"/>
              </a:rPr>
              <a:t> AR </a:t>
            </a:r>
            <a:r>
              <a:rPr lang="fr-FR" sz="1400" u="sng" dirty="0" smtClean="0">
                <a:hlinkClick r:id="rId15"/>
              </a:rPr>
              <a:t>ZS571K</a:t>
            </a:r>
            <a:r>
              <a:rPr lang="fr-FR" sz="1400" dirty="0" smtClean="0"/>
              <a:t>, </a:t>
            </a:r>
            <a:r>
              <a:rPr lang="fr-FR" sz="1400" u="sng" dirty="0" smtClean="0">
                <a:hlinkClick r:id="rId16"/>
              </a:rPr>
              <a:t>LG </a:t>
            </a:r>
            <a:r>
              <a:rPr lang="fr-FR" sz="1400" u="sng" dirty="0">
                <a:hlinkClick r:id="rId16"/>
              </a:rPr>
              <a:t>G5 </a:t>
            </a:r>
            <a:r>
              <a:rPr lang="fr-FR" sz="1400" u="sng" dirty="0" smtClean="0">
                <a:hlinkClick r:id="rId16"/>
              </a:rPr>
              <a:t>SE</a:t>
            </a:r>
            <a:r>
              <a:rPr lang="fr-FR" sz="1400" dirty="0" smtClean="0"/>
              <a:t>, </a:t>
            </a:r>
            <a:r>
              <a:rPr lang="fr-FR" sz="1400" u="sng" dirty="0" smtClean="0">
                <a:hlinkClick r:id="rId17"/>
              </a:rPr>
              <a:t>LG G6</a:t>
            </a:r>
            <a:r>
              <a:rPr lang="fr-FR" sz="1400" dirty="0" smtClean="0"/>
              <a:t>, </a:t>
            </a:r>
            <a:r>
              <a:rPr lang="fr-FR" sz="1400" u="sng" dirty="0" err="1" smtClean="0">
                <a:hlinkClick r:id="rId18"/>
              </a:rPr>
              <a:t>Xiaomi</a:t>
            </a:r>
            <a:r>
              <a:rPr lang="fr-FR" sz="1400" u="sng" dirty="0" smtClean="0">
                <a:hlinkClick r:id="rId18"/>
              </a:rPr>
              <a:t> </a:t>
            </a:r>
            <a:r>
              <a:rPr lang="fr-FR" sz="1400" u="sng" dirty="0">
                <a:hlinkClick r:id="rId18"/>
              </a:rPr>
              <a:t>Mi 5c</a:t>
            </a:r>
            <a:r>
              <a:rPr lang="fr-FR" sz="1400" dirty="0"/>
              <a:t> </a:t>
            </a: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u="sng" dirty="0" err="1" smtClean="0">
                <a:hlinkClick r:id="rId19"/>
              </a:rPr>
              <a:t>Xiaomi</a:t>
            </a:r>
            <a:r>
              <a:rPr lang="fr-FR" sz="1400" u="sng" dirty="0" smtClean="0">
                <a:hlinkClick r:id="rId19"/>
              </a:rPr>
              <a:t> </a:t>
            </a:r>
            <a:r>
              <a:rPr lang="fr-FR" sz="1400" u="sng" dirty="0">
                <a:hlinkClick r:id="rId19"/>
              </a:rPr>
              <a:t>Mi Mix </a:t>
            </a:r>
            <a:r>
              <a:rPr lang="fr-FR" sz="1400" u="sng" dirty="0" smtClean="0">
                <a:hlinkClick r:id="rId19"/>
              </a:rPr>
              <a:t>Nano</a:t>
            </a:r>
            <a:r>
              <a:rPr lang="fr-FR" sz="1400" dirty="0" smtClean="0"/>
              <a:t>, </a:t>
            </a:r>
            <a:r>
              <a:rPr lang="en-US" sz="1400" u="sng" dirty="0" smtClean="0">
                <a:hlinkClick r:id="rId20"/>
              </a:rPr>
              <a:t>Cat S60</a:t>
            </a:r>
            <a:r>
              <a:rPr lang="fr-FR" sz="1400" dirty="0" smtClean="0"/>
              <a:t>, </a:t>
            </a:r>
            <a:r>
              <a:rPr lang="en-US" sz="1400" u="sng" dirty="0" smtClean="0">
                <a:hlinkClick r:id="rId21"/>
              </a:rPr>
              <a:t>Kyocera </a:t>
            </a:r>
            <a:r>
              <a:rPr lang="en-US" sz="1400" u="sng" dirty="0" err="1">
                <a:hlinkClick r:id="rId21"/>
              </a:rPr>
              <a:t>DuraForce</a:t>
            </a:r>
            <a:r>
              <a:rPr lang="en-US" sz="1400" u="sng" dirty="0">
                <a:hlinkClick r:id="rId21"/>
              </a:rPr>
              <a:t> </a:t>
            </a:r>
            <a:r>
              <a:rPr lang="en-US" sz="1400" u="sng" dirty="0" smtClean="0">
                <a:hlinkClick r:id="rId21"/>
              </a:rPr>
              <a:t>Pro</a:t>
            </a:r>
            <a:r>
              <a:rPr lang="fr-FR" sz="1400" dirty="0" smtClean="0"/>
              <a:t>, </a:t>
            </a:r>
            <a:r>
              <a:rPr lang="en-US" sz="1400" u="sng" dirty="0" smtClean="0">
                <a:hlinkClick r:id="rId22"/>
              </a:rPr>
              <a:t>Huawei </a:t>
            </a:r>
            <a:r>
              <a:rPr lang="en-US" sz="1400" u="sng" dirty="0">
                <a:hlinkClick r:id="rId22"/>
              </a:rPr>
              <a:t>Mate 9 </a:t>
            </a:r>
            <a:r>
              <a:rPr lang="en-US" sz="1400" u="sng" dirty="0" smtClean="0">
                <a:hlinkClick r:id="rId22"/>
              </a:rPr>
              <a:t>Pro</a:t>
            </a:r>
            <a:r>
              <a:rPr lang="fr-FR" sz="1400" dirty="0" smtClean="0"/>
              <a:t>, </a:t>
            </a:r>
            <a:r>
              <a:rPr lang="en-US" sz="1400" u="sng" dirty="0" smtClean="0">
                <a:hlinkClick r:id="rId23"/>
              </a:rPr>
              <a:t>Huawei </a:t>
            </a:r>
            <a:r>
              <a:rPr lang="en-US" sz="1400" u="sng" dirty="0">
                <a:hlinkClick r:id="rId23"/>
              </a:rPr>
              <a:t>Mate </a:t>
            </a:r>
            <a:r>
              <a:rPr lang="en-US" sz="1400" u="sng" dirty="0" smtClean="0">
                <a:hlinkClick r:id="rId23"/>
              </a:rPr>
              <a:t>9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en-US" sz="1400" u="sng" dirty="0" smtClean="0">
                <a:hlinkClick r:id="rId24"/>
              </a:rPr>
              <a:t>Huawei </a:t>
            </a:r>
            <a:r>
              <a:rPr lang="en-US" sz="1400" u="sng" dirty="0">
                <a:hlinkClick r:id="rId24"/>
              </a:rPr>
              <a:t>Mate 9 Porsche </a:t>
            </a:r>
            <a:r>
              <a:rPr lang="en-US" sz="1400" u="sng" dirty="0" smtClean="0">
                <a:hlinkClick r:id="rId24"/>
              </a:rPr>
              <a:t>Design</a:t>
            </a:r>
            <a:r>
              <a:rPr lang="fr-FR" sz="1400" dirty="0" smtClean="0"/>
              <a:t>, </a:t>
            </a:r>
            <a:r>
              <a:rPr lang="en-US" sz="1400" u="sng" dirty="0" err="1" smtClean="0">
                <a:hlinkClick r:id="rId25"/>
              </a:rPr>
              <a:t>Meizu</a:t>
            </a:r>
            <a:r>
              <a:rPr lang="en-US" sz="1400" u="sng" dirty="0" smtClean="0">
                <a:hlinkClick r:id="rId25"/>
              </a:rPr>
              <a:t> </a:t>
            </a:r>
            <a:r>
              <a:rPr lang="en-US" sz="1400" u="sng" dirty="0">
                <a:hlinkClick r:id="rId25"/>
              </a:rPr>
              <a:t>Pro </a:t>
            </a:r>
            <a:r>
              <a:rPr lang="en-US" sz="1400" u="sng" dirty="0" smtClean="0">
                <a:hlinkClick r:id="rId25"/>
              </a:rPr>
              <a:t>6s</a:t>
            </a:r>
            <a:r>
              <a:rPr lang="fr-FR" sz="1400" dirty="0" smtClean="0"/>
              <a:t>, </a:t>
            </a:r>
            <a:r>
              <a:rPr lang="en-US" sz="1400" u="sng" dirty="0" smtClean="0">
                <a:hlinkClick r:id="rId26"/>
              </a:rPr>
              <a:t>Xiaomi </a:t>
            </a:r>
            <a:r>
              <a:rPr lang="en-US" sz="1400" u="sng" dirty="0" err="1">
                <a:hlinkClick r:id="rId26"/>
              </a:rPr>
              <a:t>Mi</a:t>
            </a:r>
            <a:r>
              <a:rPr lang="en-US" sz="1400" u="sng" dirty="0">
                <a:hlinkClick r:id="rId26"/>
              </a:rPr>
              <a:t> 5s </a:t>
            </a:r>
            <a:r>
              <a:rPr lang="en-US" sz="1400" u="sng" dirty="0" smtClean="0">
                <a:hlinkClick r:id="rId26"/>
              </a:rPr>
              <a:t>Plus</a:t>
            </a:r>
            <a:r>
              <a:rPr lang="fr-FR" sz="1400" dirty="0" smtClean="0"/>
              <a:t>, </a:t>
            </a:r>
            <a:r>
              <a:rPr lang="en-US" sz="1400" u="sng" dirty="0" smtClean="0">
                <a:hlinkClick r:id="rId27"/>
              </a:rPr>
              <a:t>Xiaomi </a:t>
            </a:r>
            <a:r>
              <a:rPr lang="en-US" sz="1400" u="sng" dirty="0" err="1">
                <a:hlinkClick r:id="rId27"/>
              </a:rPr>
              <a:t>Mi</a:t>
            </a:r>
            <a:r>
              <a:rPr lang="en-US" sz="1400" u="sng" dirty="0">
                <a:hlinkClick r:id="rId27"/>
              </a:rPr>
              <a:t> </a:t>
            </a:r>
            <a:r>
              <a:rPr lang="en-US" sz="1400" u="sng" dirty="0" smtClean="0">
                <a:hlinkClick r:id="rId27"/>
              </a:rPr>
              <a:t>5s</a:t>
            </a:r>
            <a:r>
              <a:rPr lang="fr-FR" sz="1400" dirty="0" smtClean="0"/>
              <a:t>, </a:t>
            </a:r>
            <a:r>
              <a:rPr lang="en-US" sz="1400" u="sng" dirty="0" smtClean="0">
                <a:hlinkClick r:id="rId28"/>
              </a:rPr>
              <a:t>Google Pixel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en-US" sz="1400" u="sng" dirty="0" smtClean="0">
                <a:hlinkClick r:id="rId29"/>
              </a:rPr>
              <a:t>Google </a:t>
            </a:r>
            <a:r>
              <a:rPr lang="en-US" sz="1400" u="sng" dirty="0">
                <a:hlinkClick r:id="rId29"/>
              </a:rPr>
              <a:t>Pixel </a:t>
            </a:r>
            <a:r>
              <a:rPr lang="en-US" sz="1400" u="sng" dirty="0" smtClean="0">
                <a:hlinkClick r:id="rId29"/>
              </a:rPr>
              <a:t>XL</a:t>
            </a:r>
            <a:r>
              <a:rPr lang="fr-FR" sz="1400" dirty="0" smtClean="0"/>
              <a:t>, </a:t>
            </a:r>
            <a:r>
              <a:rPr lang="en-US" sz="1400" u="sng" dirty="0" smtClean="0">
                <a:hlinkClick r:id="rId30"/>
              </a:rPr>
              <a:t>Sony </a:t>
            </a:r>
            <a:r>
              <a:rPr lang="en-US" sz="1400" u="sng" dirty="0" err="1">
                <a:hlinkClick r:id="rId30"/>
              </a:rPr>
              <a:t>Xperia</a:t>
            </a:r>
            <a:r>
              <a:rPr lang="en-US" sz="1400" u="sng" dirty="0">
                <a:hlinkClick r:id="rId30"/>
              </a:rPr>
              <a:t> </a:t>
            </a:r>
            <a:r>
              <a:rPr lang="en-US" sz="1400" u="sng" dirty="0" smtClean="0">
                <a:hlinkClick r:id="rId30"/>
              </a:rPr>
              <a:t>XZ</a:t>
            </a:r>
            <a:r>
              <a:rPr lang="en-US" sz="1600" u="sng" dirty="0"/>
              <a:t/>
            </a:r>
            <a:br>
              <a:rPr lang="en-US" sz="1600" u="sng" dirty="0"/>
            </a:br>
            <a:endParaRPr lang="fr-FR" sz="2400" dirty="0" smtClean="0"/>
          </a:p>
          <a:p>
            <a:pPr lvl="1"/>
            <a:r>
              <a:rPr lang="fr-FR" sz="2400" dirty="0" smtClean="0"/>
              <a:t>Le </a:t>
            </a:r>
            <a:r>
              <a:rPr lang="fr-FR" sz="2400" dirty="0"/>
              <a:t>composant </a:t>
            </a:r>
            <a:r>
              <a:rPr lang="fr-FR" sz="2400" dirty="0" smtClean="0"/>
              <a:t>baromètre est </a:t>
            </a:r>
            <a:r>
              <a:rPr lang="fr-FR" sz="2400" dirty="0"/>
              <a:t>une extension à charger</a:t>
            </a:r>
            <a:br>
              <a:rPr lang="fr-FR" sz="2400" dirty="0"/>
            </a:br>
            <a:r>
              <a:rPr lang="fr-FR" sz="1400" u="sng" dirty="0">
                <a:hlinkClick r:id="rId31"/>
              </a:rPr>
              <a:t>https://downloads.sourceforge.net/project/puravidaapps/com.puravidaapps.TaifunBarometer.aix</a:t>
            </a:r>
            <a:endParaRPr lang="fr-FR" sz="24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8808250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796" y="274640"/>
            <a:ext cx="10009112" cy="1325559"/>
          </a:xfrm>
        </p:spPr>
        <p:txBody>
          <a:bodyPr>
            <a:normAutofit/>
          </a:bodyPr>
          <a:lstStyle/>
          <a:p>
            <a:r>
              <a:rPr lang="fr-FR" dirty="0" smtClean="0"/>
              <a:t>avec la pression Atmosphérique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621805" y="1828800"/>
            <a:ext cx="10349414" cy="4343400"/>
          </a:xfrm>
        </p:spPr>
        <p:txBody>
          <a:bodyPr>
            <a:noAutofit/>
          </a:bodyPr>
          <a:lstStyle/>
          <a:p>
            <a:r>
              <a:rPr lang="fr-FR" sz="3200" dirty="0" smtClean="0"/>
              <a:t>Algorithme utilisé</a:t>
            </a:r>
          </a:p>
          <a:p>
            <a:pPr marL="857250" lvl="1" indent="-457200">
              <a:buFont typeface="+mj-lt"/>
              <a:buAutoNum type="arabicPeriod"/>
            </a:pPr>
            <a:r>
              <a:rPr lang="fr-FR" sz="2800" dirty="0" smtClean="0"/>
              <a:t>définir </a:t>
            </a:r>
            <a:r>
              <a:rPr lang="fr-FR" sz="2800" dirty="0"/>
              <a:t>la pression au sol </a:t>
            </a:r>
            <a:r>
              <a:rPr lang="fr-FR" sz="2800" dirty="0" smtClean="0"/>
              <a:t>comme référence : </a:t>
            </a:r>
            <a:r>
              <a:rPr lang="fr-FR" sz="2800" dirty="0" err="1" smtClean="0"/>
              <a:t>Pref</a:t>
            </a:r>
            <a:endParaRPr lang="fr-FR" sz="2800" dirty="0"/>
          </a:p>
          <a:p>
            <a:pPr marL="857250" lvl="1" indent="-457200">
              <a:buFont typeface="+mj-lt"/>
              <a:buAutoNum type="arabicPeriod"/>
            </a:pPr>
            <a:r>
              <a:rPr lang="fr-FR" sz="2800" dirty="0"/>
              <a:t>lorsque la pression </a:t>
            </a:r>
            <a:r>
              <a:rPr lang="fr-FR" sz="2800" dirty="0" smtClean="0"/>
              <a:t>P change, </a:t>
            </a:r>
            <a:br>
              <a:rPr lang="fr-FR" sz="2800" dirty="0" smtClean="0"/>
            </a:br>
            <a:r>
              <a:rPr lang="fr-FR" sz="2800" dirty="0" smtClean="0"/>
              <a:t>calculer la différence </a:t>
            </a:r>
            <a:r>
              <a:rPr lang="fr-FR" sz="2800" dirty="0" err="1" smtClean="0"/>
              <a:t>Pref</a:t>
            </a:r>
            <a:r>
              <a:rPr lang="fr-FR" sz="2800" dirty="0" smtClean="0"/>
              <a:t> – P</a:t>
            </a:r>
            <a:br>
              <a:rPr lang="fr-FR" sz="2800" dirty="0" smtClean="0"/>
            </a:br>
            <a:r>
              <a:rPr lang="fr-FR" sz="2800" dirty="0" smtClean="0"/>
              <a:t>et diviser </a:t>
            </a:r>
            <a:r>
              <a:rPr lang="fr-FR" sz="2800" dirty="0"/>
              <a:t>par </a:t>
            </a:r>
            <a:r>
              <a:rPr lang="fr-FR" sz="2800" dirty="0" smtClean="0"/>
              <a:t>0,12 pour obtenir la hauteur </a:t>
            </a:r>
            <a:r>
              <a:rPr lang="fr-FR" sz="2800" dirty="0"/>
              <a:t>en mètres </a:t>
            </a:r>
          </a:p>
          <a:p>
            <a:pPr marL="857250" lvl="1" indent="-457200">
              <a:buFont typeface="+mj-lt"/>
              <a:buAutoNum type="arabicPeriod"/>
            </a:pPr>
            <a:r>
              <a:rPr lang="fr-FR" sz="2800" dirty="0" smtClean="0"/>
              <a:t>Puis diviser </a:t>
            </a:r>
            <a:r>
              <a:rPr lang="fr-FR" sz="2800" dirty="0"/>
              <a:t>par la hauteur </a:t>
            </a:r>
            <a:r>
              <a:rPr lang="fr-FR" sz="2800" dirty="0" smtClean="0"/>
              <a:t>d’un étage </a:t>
            </a:r>
            <a:r>
              <a:rPr lang="fr-FR" sz="2800" dirty="0" smtClean="0">
                <a:sym typeface="Symbol"/>
              </a:rPr>
              <a:t>pour obtenir le</a:t>
            </a:r>
            <a:r>
              <a:rPr lang="fr-FR" sz="2800" dirty="0" smtClean="0"/>
              <a:t>  numéro de l’étage </a:t>
            </a:r>
            <a:endParaRPr lang="fr-FR" sz="2800" dirty="0"/>
          </a:p>
          <a:p>
            <a:pPr marL="857250" lvl="1" indent="-457200">
              <a:buFont typeface="+mj-lt"/>
              <a:buAutoNum type="arabicPeriod"/>
            </a:pPr>
            <a:r>
              <a:rPr lang="fr-FR" sz="2800" dirty="0"/>
              <a:t>arrondir à l’entier le plus proche</a:t>
            </a:r>
          </a:p>
          <a:p>
            <a:pPr marL="857250" lvl="1" indent="-457200">
              <a:buFont typeface="+mj-lt"/>
              <a:buAutoNum type="arabicPeriod"/>
            </a:pPr>
            <a:r>
              <a:rPr lang="fr-FR" sz="2800" dirty="0"/>
              <a:t>annoncer l’étage si il a changé</a:t>
            </a:r>
          </a:p>
          <a:p>
            <a:endParaRPr lang="fr-FR" sz="3200" dirty="0" smtClean="0"/>
          </a:p>
        </p:txBody>
      </p:sp>
    </p:spTree>
    <p:extLst>
      <p:ext uri="{BB962C8B-B14F-4D97-AF65-F5344CB8AC3E}">
        <p14:creationId xmlns:p14="http://schemas.microsoft.com/office/powerpoint/2010/main" val="9202571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745" y="1484784"/>
            <a:ext cx="2641184" cy="449344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12" y="6023443"/>
            <a:ext cx="3032922" cy="50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interface </a:t>
            </a:r>
            <a:r>
              <a:rPr lang="fr-FR" dirty="0"/>
              <a:t>utilisateur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621805" y="1700808"/>
            <a:ext cx="6696743" cy="4343400"/>
          </a:xfrm>
        </p:spPr>
        <p:txBody>
          <a:bodyPr>
            <a:noAutofit/>
          </a:bodyPr>
          <a:lstStyle/>
          <a:p>
            <a:r>
              <a:rPr lang="fr-FR" sz="2000" dirty="0" smtClean="0"/>
              <a:t>Un bouton de mise à 0</a:t>
            </a:r>
            <a:br>
              <a:rPr lang="fr-FR" sz="2000" dirty="0" smtClean="0"/>
            </a:br>
            <a:r>
              <a:rPr lang="fr-FR" sz="2000" dirty="0" smtClean="0"/>
              <a:t>Un label et </a:t>
            </a:r>
            <a:r>
              <a:rPr lang="fr-FR" sz="2000" dirty="0" err="1" smtClean="0"/>
              <a:t>textbox</a:t>
            </a:r>
            <a:r>
              <a:rPr lang="fr-FR" sz="2000" dirty="0" smtClean="0"/>
              <a:t> pour définir la hauteur d’étage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Un </a:t>
            </a:r>
            <a:r>
              <a:rPr lang="fr-FR" sz="2000" dirty="0" err="1" smtClean="0"/>
              <a:t>Textbox</a:t>
            </a:r>
            <a:r>
              <a:rPr lang="fr-FR" sz="2000" dirty="0" smtClean="0"/>
              <a:t> et un label pour afficher l’étage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Deux labels pour </a:t>
            </a:r>
          </a:p>
          <a:p>
            <a:pPr lvl="1"/>
            <a:r>
              <a:rPr lang="fr-FR" sz="1800" dirty="0"/>
              <a:t>l</a:t>
            </a:r>
            <a:r>
              <a:rPr lang="fr-FR" sz="1800" dirty="0" smtClean="0"/>
              <a:t>a pression</a:t>
            </a:r>
          </a:p>
          <a:p>
            <a:pPr lvl="1"/>
            <a:r>
              <a:rPr lang="fr-FR" sz="1800" dirty="0" smtClean="0"/>
              <a:t>la hauteur</a:t>
            </a:r>
            <a:endParaRPr lang="fr-FR" sz="2800" dirty="0"/>
          </a:p>
          <a:p>
            <a:r>
              <a:rPr lang="fr-FR" sz="2400" dirty="0" smtClean="0"/>
              <a:t>Un composant baromètre</a:t>
            </a:r>
          </a:p>
          <a:p>
            <a:pPr lvl="1"/>
            <a:r>
              <a:rPr lang="fr-FR" sz="2400" dirty="0"/>
              <a:t>q</a:t>
            </a:r>
            <a:r>
              <a:rPr lang="fr-FR" sz="2400" dirty="0" smtClean="0"/>
              <a:t>ui est une extension à charger</a:t>
            </a:r>
            <a:br>
              <a:rPr lang="fr-FR" sz="2400" dirty="0" smtClean="0"/>
            </a:br>
            <a:r>
              <a:rPr lang="fr-FR" sz="1600" u="sng" dirty="0">
                <a:hlinkClick r:id="rId4"/>
              </a:rPr>
              <a:t>https://</a:t>
            </a:r>
            <a:r>
              <a:rPr lang="fr-FR" sz="1600" u="sng" dirty="0" smtClean="0">
                <a:hlinkClick r:id="rId4"/>
              </a:rPr>
              <a:t>downloads.sourceforge.net/project/puravidaapps/com.puravidaapps.TaifunBarometer.aix</a:t>
            </a:r>
            <a:endParaRPr lang="fr-FR" sz="2400" dirty="0" smtClean="0"/>
          </a:p>
          <a:p>
            <a:r>
              <a:rPr lang="fr-FR" sz="2400" dirty="0" smtClean="0"/>
              <a:t>Un composant </a:t>
            </a:r>
            <a:r>
              <a:rPr lang="fr-FR" sz="2400" dirty="0"/>
              <a:t>texte à </a:t>
            </a:r>
            <a:r>
              <a:rPr lang="fr-FR" sz="2400" dirty="0" smtClean="0"/>
              <a:t>parole</a:t>
            </a:r>
            <a:br>
              <a:rPr lang="fr-FR" sz="2400" dirty="0" smtClean="0"/>
            </a:br>
            <a:r>
              <a:rPr lang="fr-FR" sz="2400" dirty="0" smtClean="0"/>
              <a:t>	Pour annoncer les </a:t>
            </a:r>
            <a:r>
              <a:rPr lang="fr-FR" sz="2400" dirty="0"/>
              <a:t>changements </a:t>
            </a:r>
            <a:r>
              <a:rPr lang="fr-FR" sz="2400" dirty="0" smtClean="0"/>
              <a:t>d’étage</a:t>
            </a:r>
            <a:br>
              <a:rPr lang="fr-FR" sz="2400" dirty="0" smtClean="0"/>
            </a:br>
            <a:r>
              <a:rPr lang="fr-FR" dirty="0" smtClean="0"/>
              <a:t>et un composant </a:t>
            </a:r>
            <a:r>
              <a:rPr lang="fr-FR" dirty="0" err="1" smtClean="0"/>
              <a:t>notificateur</a:t>
            </a:r>
            <a:r>
              <a:rPr lang="fr-FR" dirty="0" smtClean="0"/>
              <a:t>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	pour les messages et le </a:t>
            </a:r>
            <a:r>
              <a:rPr lang="fr-FR" sz="2000" dirty="0" err="1" smtClean="0"/>
              <a:t>deboggage</a:t>
            </a:r>
            <a:endParaRPr lang="fr-FR" sz="2000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462656" y="1844825"/>
            <a:ext cx="3206146" cy="1297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598468" y="2459253"/>
            <a:ext cx="1127701" cy="46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5326527" y="2941315"/>
            <a:ext cx="2399642" cy="99174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3790756" y="2941314"/>
            <a:ext cx="15357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7171744" y="2204866"/>
            <a:ext cx="497058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6125756" y="4797152"/>
            <a:ext cx="1742324" cy="720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7162318" y="5733256"/>
            <a:ext cx="705762" cy="3186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5325927" y="3212977"/>
            <a:ext cx="2399642" cy="99174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3790156" y="3212976"/>
            <a:ext cx="15357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431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Europe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</TotalTime>
  <Words>289</Words>
  <Application>Microsoft Office PowerPoint</Application>
  <PresentationFormat>Personnalisé</PresentationFormat>
  <Paragraphs>89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Continental Europe 16x9</vt:lpstr>
      <vt:lpstr>Présentation PowerPoint</vt:lpstr>
      <vt:lpstr>Téléphone ! Dis-moi l’étage</vt:lpstr>
      <vt:lpstr>Appuyez sur PAUSE vidéo</vt:lpstr>
      <vt:lpstr>Vous avez VRAIMENT bien cherché ?</vt:lpstr>
      <vt:lpstr>On pouvait dire... oh ! Dieu ! ...  bien des choses en somme...</vt:lpstr>
      <vt:lpstr>avec la pression Atmosphérique</vt:lpstr>
      <vt:lpstr>avec la pression Atmosphérique</vt:lpstr>
      <vt:lpstr>avec la pression Atmosphérique</vt:lpstr>
      <vt:lpstr>interface utilisateur</vt:lpstr>
      <vt:lpstr>interface utilisateur</vt:lpstr>
      <vt:lpstr>Programme</vt:lpstr>
      <vt:lpstr>Programme</vt:lpstr>
      <vt:lpstr>Programme 1/2</vt:lpstr>
      <vt:lpstr>Programme 2/2</vt:lpstr>
      <vt:lpstr>On pouvait dire... oh ! Dieu ! ...  bien des choses en somme...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Pierre Huguet</dc:creator>
  <cp:lastModifiedBy>Pierre Huguet</cp:lastModifiedBy>
  <cp:revision>58</cp:revision>
  <dcterms:created xsi:type="dcterms:W3CDTF">2013-12-03T00:48:46Z</dcterms:created>
  <dcterms:modified xsi:type="dcterms:W3CDTF">2017-04-20T21:18:15Z</dcterms:modified>
</cp:coreProperties>
</file>