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  <p:sldMasterId id="2147483678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75" r:id="rId8"/>
    <p:sldId id="271" r:id="rId9"/>
    <p:sldId id="272" r:id="rId10"/>
    <p:sldId id="273" r:id="rId11"/>
    <p:sldId id="270" r:id="rId12"/>
    <p:sldId id="276" r:id="rId13"/>
    <p:sldId id="268" r:id="rId14"/>
    <p:sldId id="269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08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71636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99" cy="289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11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2731368" y="6106790"/>
            <a:ext cx="2089546" cy="321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7363"/>
            <a:ext cx="3214688" cy="2411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82203" y="3052837"/>
            <a:ext cx="3858741" cy="28932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/>
              <a:t>Blocks editor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2731368" y="6106790"/>
            <a:ext cx="2089546" cy="321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82203" y="3053953"/>
            <a:ext cx="3857624" cy="2893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803275" y="482600"/>
            <a:ext cx="3214688" cy="2409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onvaessyer.org/mobileCSP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AutoShape 2" descr="Résultat de recherche d'images pour &quot;cc by nc sa&quot;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Résultat de recherche d'images pour &quot;cc by nc sa&quot;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ZoneTexte 3"/>
          <p:cNvSpPr txBox="1"/>
          <p:nvPr userDrawn="1"/>
        </p:nvSpPr>
        <p:spPr>
          <a:xfrm>
            <a:off x="612775" y="6321172"/>
            <a:ext cx="684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       Pierre Huguet,    pierre.huguet50@gmail.com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273376"/>
            <a:ext cx="1224483" cy="4285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92968" y="178593"/>
            <a:ext cx="7358062" cy="171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5pPr>
            <a:lvl6pPr marL="457140" lvl="5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6pPr>
            <a:lvl7pPr marL="914280" lvl="6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7pPr>
            <a:lvl8pPr marL="1371421" lvl="7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8pPr>
            <a:lvl9pPr marL="1828562" lvl="8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92968" y="1946671"/>
            <a:ext cx="3625453" cy="4018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500"/>
            </a:lvl2pPr>
            <a:lvl3pPr lvl="2" rtl="0">
              <a:spcBef>
                <a:spcPts val="0"/>
              </a:spcBef>
              <a:defRPr sz="21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25578" y="1946671"/>
            <a:ext cx="3625453" cy="4018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500"/>
            </a:lvl2pPr>
            <a:lvl3pPr lvl="2" rtl="0">
              <a:spcBef>
                <a:spcPts val="0"/>
              </a:spcBef>
              <a:defRPr sz="21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647" y="274587"/>
            <a:ext cx="8228706" cy="11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649" y="1534791"/>
            <a:ext cx="4039567" cy="639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None/>
              <a:defRPr sz="2500" b="1"/>
            </a:lvl1pPr>
            <a:lvl2pPr marL="457140" lvl="1" indent="-12640" rtl="0">
              <a:spcBef>
                <a:spcPts val="0"/>
              </a:spcBef>
              <a:buNone/>
              <a:defRPr sz="2100" b="1"/>
            </a:lvl2pPr>
            <a:lvl3pPr marL="914280" lvl="2" indent="-12580" rtl="0">
              <a:spcBef>
                <a:spcPts val="0"/>
              </a:spcBef>
              <a:buNone/>
              <a:defRPr sz="1800" b="1"/>
            </a:lvl3pPr>
            <a:lvl4pPr marL="1371421" lvl="3" indent="-12521" rtl="0">
              <a:spcBef>
                <a:spcPts val="0"/>
              </a:spcBef>
              <a:buNone/>
              <a:defRPr sz="1500" b="1"/>
            </a:lvl4pPr>
            <a:lvl5pPr marL="1828562" lvl="4" indent="-12462" rtl="0">
              <a:spcBef>
                <a:spcPts val="0"/>
              </a:spcBef>
              <a:buNone/>
              <a:defRPr sz="1500" b="1"/>
            </a:lvl5pPr>
            <a:lvl6pPr marL="2285702" lvl="5" indent="-12401" rtl="0">
              <a:spcBef>
                <a:spcPts val="0"/>
              </a:spcBef>
              <a:buNone/>
              <a:defRPr sz="1500" b="1"/>
            </a:lvl6pPr>
            <a:lvl7pPr marL="2742840" lvl="6" indent="-12339" rtl="0">
              <a:spcBef>
                <a:spcPts val="0"/>
              </a:spcBef>
              <a:buNone/>
              <a:defRPr sz="1500" b="1"/>
            </a:lvl7pPr>
            <a:lvl8pPr marL="3199982" lvl="7" indent="-12282" rtl="0">
              <a:spcBef>
                <a:spcPts val="0"/>
              </a:spcBef>
              <a:buNone/>
              <a:defRPr sz="1500" b="1"/>
            </a:lvl8pPr>
            <a:lvl9pPr marL="3657124" lvl="8" indent="-12224" rtl="0">
              <a:spcBef>
                <a:spcPts val="0"/>
              </a:spcBef>
              <a:buNone/>
              <a:defRPr sz="1500" b="1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649" y="2174378"/>
            <a:ext cx="4039567" cy="3951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 sz="2500"/>
            </a:lvl1pPr>
            <a:lvl2pPr lvl="1" rtl="0">
              <a:spcBef>
                <a:spcPts val="0"/>
              </a:spcBef>
              <a:defRPr sz="21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500"/>
            </a:lvl4pPr>
            <a:lvl5pPr lvl="4" rtl="0">
              <a:spcBef>
                <a:spcPts val="0"/>
              </a:spcBef>
              <a:defRPr sz="1500"/>
            </a:lvl5pPr>
            <a:lvl6pPr lvl="5" rtl="0">
              <a:spcBef>
                <a:spcPts val="0"/>
              </a:spcBef>
              <a:defRPr sz="1500"/>
            </a:lvl6pPr>
            <a:lvl7pPr lvl="6" rtl="0">
              <a:spcBef>
                <a:spcPts val="0"/>
              </a:spcBef>
              <a:defRPr sz="1500"/>
            </a:lvl7pPr>
            <a:lvl8pPr lvl="7" rtl="0">
              <a:spcBef>
                <a:spcPts val="0"/>
              </a:spcBef>
              <a:defRPr sz="1500"/>
            </a:lvl8pPr>
            <a:lvl9pPr lvl="8" rtl="0">
              <a:spcBef>
                <a:spcPts val="0"/>
              </a:spcBef>
              <a:defRPr sz="15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4557" y="1534791"/>
            <a:ext cx="4041799" cy="639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None/>
              <a:defRPr sz="2500" b="1"/>
            </a:lvl1pPr>
            <a:lvl2pPr marL="457140" lvl="1" indent="-12640" rtl="0">
              <a:spcBef>
                <a:spcPts val="0"/>
              </a:spcBef>
              <a:buNone/>
              <a:defRPr sz="2100" b="1"/>
            </a:lvl2pPr>
            <a:lvl3pPr marL="914280" lvl="2" indent="-12580" rtl="0">
              <a:spcBef>
                <a:spcPts val="0"/>
              </a:spcBef>
              <a:buNone/>
              <a:defRPr sz="1800" b="1"/>
            </a:lvl3pPr>
            <a:lvl4pPr marL="1371421" lvl="3" indent="-12521" rtl="0">
              <a:spcBef>
                <a:spcPts val="0"/>
              </a:spcBef>
              <a:buNone/>
              <a:defRPr sz="1500" b="1"/>
            </a:lvl4pPr>
            <a:lvl5pPr marL="1828562" lvl="4" indent="-12462" rtl="0">
              <a:spcBef>
                <a:spcPts val="0"/>
              </a:spcBef>
              <a:buNone/>
              <a:defRPr sz="1500" b="1"/>
            </a:lvl5pPr>
            <a:lvl6pPr marL="2285702" lvl="5" indent="-12401" rtl="0">
              <a:spcBef>
                <a:spcPts val="0"/>
              </a:spcBef>
              <a:buNone/>
              <a:defRPr sz="1500" b="1"/>
            </a:lvl6pPr>
            <a:lvl7pPr marL="2742840" lvl="6" indent="-12339" rtl="0">
              <a:spcBef>
                <a:spcPts val="0"/>
              </a:spcBef>
              <a:buNone/>
              <a:defRPr sz="1500" b="1"/>
            </a:lvl7pPr>
            <a:lvl8pPr marL="3199982" lvl="7" indent="-12282" rtl="0">
              <a:spcBef>
                <a:spcPts val="0"/>
              </a:spcBef>
              <a:buNone/>
              <a:defRPr sz="1500" b="1"/>
            </a:lvl8pPr>
            <a:lvl9pPr marL="3657124" lvl="8" indent="-12224" rtl="0">
              <a:spcBef>
                <a:spcPts val="0"/>
              </a:spcBef>
              <a:buNone/>
              <a:defRPr sz="15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4557" y="2174378"/>
            <a:ext cx="4041799" cy="3951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 sz="2500"/>
            </a:lvl1pPr>
            <a:lvl2pPr lvl="1" rtl="0">
              <a:spcBef>
                <a:spcPts val="0"/>
              </a:spcBef>
              <a:defRPr sz="21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500"/>
            </a:lvl4pPr>
            <a:lvl5pPr lvl="4" rtl="0">
              <a:spcBef>
                <a:spcPts val="0"/>
              </a:spcBef>
              <a:defRPr sz="1500"/>
            </a:lvl5pPr>
            <a:lvl6pPr lvl="5" rtl="0">
              <a:spcBef>
                <a:spcPts val="0"/>
              </a:spcBef>
              <a:defRPr sz="1500"/>
            </a:lvl6pPr>
            <a:lvl7pPr lvl="6" rtl="0">
              <a:spcBef>
                <a:spcPts val="0"/>
              </a:spcBef>
              <a:defRPr sz="1500"/>
            </a:lvl7pPr>
            <a:lvl8pPr lvl="7" rtl="0">
              <a:spcBef>
                <a:spcPts val="0"/>
              </a:spcBef>
              <a:defRPr sz="1500"/>
            </a:lvl8pPr>
            <a:lvl9pPr lvl="8" rtl="0">
              <a:spcBef>
                <a:spcPts val="0"/>
              </a:spcBef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92968" y="178593"/>
            <a:ext cx="7358062" cy="171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5pPr>
            <a:lvl6pPr marL="457140" lvl="5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6pPr>
            <a:lvl7pPr marL="914280" lvl="6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7pPr>
            <a:lvl8pPr marL="1371421" lvl="7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8pPr>
            <a:lvl9pPr marL="1828562" lvl="8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649" y="273472"/>
            <a:ext cx="3008188" cy="1161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1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575223" y="273472"/>
            <a:ext cx="5111129" cy="58522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500"/>
            </a:lvl3pPr>
            <a:lvl4pPr lvl="3" rtl="0">
              <a:spcBef>
                <a:spcPts val="0"/>
              </a:spcBef>
              <a:defRPr sz="2100"/>
            </a:lvl4pPr>
            <a:lvl5pPr lvl="4" rtl="0">
              <a:spcBef>
                <a:spcPts val="0"/>
              </a:spcBef>
              <a:defRPr sz="2100"/>
            </a:lvl5pPr>
            <a:lvl6pPr lvl="5" rtl="0">
              <a:spcBef>
                <a:spcPts val="0"/>
              </a:spcBef>
              <a:defRPr sz="2100"/>
            </a:lvl6pPr>
            <a:lvl7pPr lvl="6" rtl="0">
              <a:spcBef>
                <a:spcPts val="0"/>
              </a:spcBef>
              <a:defRPr sz="2100"/>
            </a:lvl7pPr>
            <a:lvl8pPr lvl="7" rtl="0">
              <a:spcBef>
                <a:spcPts val="0"/>
              </a:spcBef>
              <a:defRPr sz="2100"/>
            </a:lvl8pPr>
            <a:lvl9pPr lvl="8" rtl="0">
              <a:spcBef>
                <a:spcPts val="0"/>
              </a:spcBef>
              <a:defRPr sz="21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649" y="1435447"/>
            <a:ext cx="3008188" cy="4690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rtl="0">
              <a:spcBef>
                <a:spcPts val="0"/>
              </a:spcBef>
              <a:buNone/>
              <a:defRPr sz="1400"/>
            </a:lvl1pPr>
            <a:lvl2pPr marL="457140" lvl="1" indent="-12640" rtl="0">
              <a:spcBef>
                <a:spcPts val="0"/>
              </a:spcBef>
              <a:buNone/>
              <a:defRPr sz="1200"/>
            </a:lvl2pPr>
            <a:lvl3pPr marL="914280" lvl="2" indent="-12580" rtl="0">
              <a:spcBef>
                <a:spcPts val="0"/>
              </a:spcBef>
              <a:buNone/>
              <a:defRPr sz="1000"/>
            </a:lvl3pPr>
            <a:lvl4pPr marL="1371421" lvl="3" indent="-12521" rtl="0">
              <a:spcBef>
                <a:spcPts val="0"/>
              </a:spcBef>
              <a:buNone/>
              <a:defRPr sz="900"/>
            </a:lvl4pPr>
            <a:lvl5pPr marL="1828562" lvl="4" indent="-12462" rtl="0">
              <a:spcBef>
                <a:spcPts val="0"/>
              </a:spcBef>
              <a:buNone/>
              <a:defRPr sz="900"/>
            </a:lvl5pPr>
            <a:lvl6pPr marL="2285702" lvl="5" indent="-12401" rtl="0">
              <a:spcBef>
                <a:spcPts val="0"/>
              </a:spcBef>
              <a:buNone/>
              <a:defRPr sz="900"/>
            </a:lvl6pPr>
            <a:lvl7pPr marL="2742840" lvl="6" indent="-12339" rtl="0">
              <a:spcBef>
                <a:spcPts val="0"/>
              </a:spcBef>
              <a:buNone/>
              <a:defRPr sz="900"/>
            </a:lvl7pPr>
            <a:lvl8pPr marL="3199982" lvl="7" indent="-12282" rtl="0">
              <a:spcBef>
                <a:spcPts val="0"/>
              </a:spcBef>
              <a:buNone/>
              <a:defRPr sz="900"/>
            </a:lvl8pPr>
            <a:lvl9pPr marL="3657124" lvl="8" indent="-12224" rtl="0">
              <a:spcBef>
                <a:spcPts val="0"/>
              </a:spcBef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792637" y="4800825"/>
            <a:ext cx="5486177" cy="5670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1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1792637" y="5367860"/>
            <a:ext cx="5486177" cy="8047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rtl="0">
              <a:spcBef>
                <a:spcPts val="0"/>
              </a:spcBef>
              <a:buNone/>
              <a:defRPr sz="1400"/>
            </a:lvl1pPr>
            <a:lvl2pPr marL="457140" lvl="1" indent="-12640" rtl="0">
              <a:spcBef>
                <a:spcPts val="0"/>
              </a:spcBef>
              <a:buNone/>
              <a:defRPr sz="1200"/>
            </a:lvl2pPr>
            <a:lvl3pPr marL="914280" lvl="2" indent="-12580" rtl="0">
              <a:spcBef>
                <a:spcPts val="0"/>
              </a:spcBef>
              <a:buNone/>
              <a:defRPr sz="1000"/>
            </a:lvl3pPr>
            <a:lvl4pPr marL="1371421" lvl="3" indent="-12521" rtl="0">
              <a:spcBef>
                <a:spcPts val="0"/>
              </a:spcBef>
              <a:buNone/>
              <a:defRPr sz="900"/>
            </a:lvl4pPr>
            <a:lvl5pPr marL="1828562" lvl="4" indent="-12462" rtl="0">
              <a:spcBef>
                <a:spcPts val="0"/>
              </a:spcBef>
              <a:buNone/>
              <a:defRPr sz="900"/>
            </a:lvl5pPr>
            <a:lvl6pPr marL="2285702" lvl="5" indent="-12401" rtl="0">
              <a:spcBef>
                <a:spcPts val="0"/>
              </a:spcBef>
              <a:buNone/>
              <a:defRPr sz="900"/>
            </a:lvl6pPr>
            <a:lvl7pPr marL="2742840" lvl="6" indent="-12339" rtl="0">
              <a:spcBef>
                <a:spcPts val="0"/>
              </a:spcBef>
              <a:buNone/>
              <a:defRPr sz="900"/>
            </a:lvl7pPr>
            <a:lvl8pPr marL="3199982" lvl="7" indent="-12282" rtl="0">
              <a:spcBef>
                <a:spcPts val="0"/>
              </a:spcBef>
              <a:buNone/>
              <a:defRPr sz="900"/>
            </a:lvl8pPr>
            <a:lvl9pPr marL="3657124" lvl="8" indent="-12224" rtl="0">
              <a:spcBef>
                <a:spcPts val="0"/>
              </a:spcBef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892968" y="178593"/>
            <a:ext cx="7358062" cy="171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5pPr>
            <a:lvl6pPr marL="457140" lvl="5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6pPr>
            <a:lvl7pPr marL="914280" lvl="6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7pPr>
            <a:lvl8pPr marL="1371421" lvl="7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8pPr>
            <a:lvl9pPr marL="1828562" lvl="8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 rot="5400000">
            <a:off x="2562820" y="276820"/>
            <a:ext cx="4018359" cy="7358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836613" lvl="0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1pPr>
            <a:lvl2pPr marL="1281113" lvl="1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2pPr>
            <a:lvl3pPr marL="1725613" lvl="2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3pPr>
            <a:lvl4pPr marL="2170113" lvl="3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4pPr>
            <a:lvl5pPr marL="2614613" lvl="4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5pPr>
            <a:lvl6pPr marL="3072999" lvl="5" indent="-304399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6pPr>
            <a:lvl7pPr marL="3530139" lvl="6" indent="-304339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7pPr>
            <a:lvl8pPr marL="3987281" lvl="7" indent="-304281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8pPr>
            <a:lvl9pPr marL="4444420" lvl="8" indent="-30422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 rot="5400000">
            <a:off x="4438054" y="2152053"/>
            <a:ext cx="5786437" cy="18395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5pPr>
            <a:lvl6pPr marL="457140" lvl="5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6pPr>
            <a:lvl7pPr marL="914280" lvl="6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7pPr>
            <a:lvl8pPr marL="1371421" lvl="7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8pPr>
            <a:lvl9pPr marL="1828562" lvl="8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 rot="5400000">
            <a:off x="705445" y="366116"/>
            <a:ext cx="5786437" cy="54113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836613" lvl="0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1pPr>
            <a:lvl2pPr marL="1281113" lvl="1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2pPr>
            <a:lvl3pPr marL="1725613" lvl="2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3pPr>
            <a:lvl4pPr marL="2170113" lvl="3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4pPr>
            <a:lvl5pPr marL="2614613" lvl="4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5pPr>
            <a:lvl6pPr marL="3072999" lvl="5" indent="-304399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6pPr>
            <a:lvl7pPr marL="3530139" lvl="6" indent="-304339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7pPr>
            <a:lvl8pPr marL="3987281" lvl="7" indent="-304281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8pPr>
            <a:lvl9pPr marL="4444420" lvl="8" indent="-30422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685354" y="2130849"/>
            <a:ext cx="7773293" cy="1470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140" marR="0" lvl="5" indent="-1264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280" marR="0" lvl="6" indent="-1258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421" marR="0" lvl="7" indent="-12521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562" marR="0" lvl="8" indent="-12462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371826" y="3886648"/>
            <a:ext cx="6400353" cy="1752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40" marR="0" lvl="1" indent="-12640" algn="ctr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80" marR="0" lvl="2" indent="-12580" algn="ctr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421" marR="0" lvl="3" indent="-12521" algn="ctr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562" marR="0" lvl="4" indent="-12462" algn="ctr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702" marR="0" lvl="5" indent="-12401" algn="ctr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840" marR="0" lvl="6" indent="-12339" algn="ctr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982" marR="0" lvl="7" indent="-12282" algn="ctr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124" marR="0" lvl="8" indent="-12224" algn="ctr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647" y="274587"/>
            <a:ext cx="8228706" cy="11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5pPr>
            <a:lvl6pPr marL="457140" lvl="5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6pPr>
            <a:lvl7pPr marL="914280" lvl="6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7pPr>
            <a:lvl8pPr marL="1371421" lvl="7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8pPr>
            <a:lvl9pPr marL="1828562" lvl="8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647" y="1600647"/>
            <a:ext cx="8228706" cy="4525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887413" lvl="0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1pPr>
            <a:lvl2pPr marL="1331913" lvl="1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2pPr>
            <a:lvl3pPr marL="1776413" lvl="2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3pPr>
            <a:lvl4pPr marL="2220913" lvl="3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4pPr>
            <a:lvl5pPr marL="2665413" lvl="4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5pPr>
            <a:lvl6pPr marL="3123793" lvl="5" indent="-30439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6pPr>
            <a:lvl7pPr marL="3580931" lvl="6" indent="-304331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7pPr>
            <a:lvl8pPr marL="4038074" lvl="7" indent="-304274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8pPr>
            <a:lvl9pPr marL="4495214" lvl="8" indent="-304214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6112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 dirty="0"/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11409"/>
            <a:ext cx="1495822" cy="52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 userDrawn="1"/>
        </p:nvSpPr>
        <p:spPr>
          <a:xfrm>
            <a:off x="612775" y="6321172"/>
            <a:ext cx="684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http://onvaessyer.org/mobileCSP</a:t>
            </a:r>
            <a:r>
              <a:rPr lang="fr-FR" baseline="0" dirty="0" smtClean="0"/>
              <a:t>        </a:t>
            </a:r>
            <a:r>
              <a:rPr lang="fr-FR" dirty="0" smtClean="0"/>
              <a:t>Pierre Huguet,    pierre.huguet50@gmail.com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722190" y="4406803"/>
            <a:ext cx="7772176" cy="13617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small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22190" y="2906614"/>
            <a:ext cx="7772176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None/>
              <a:defRPr sz="2100"/>
            </a:lvl1pPr>
            <a:lvl2pPr marL="457140" lvl="1" indent="-12640" rtl="0">
              <a:spcBef>
                <a:spcPts val="0"/>
              </a:spcBef>
              <a:buNone/>
              <a:defRPr sz="1800"/>
            </a:lvl2pPr>
            <a:lvl3pPr marL="914280" lvl="2" indent="-12580" rtl="0">
              <a:spcBef>
                <a:spcPts val="0"/>
              </a:spcBef>
              <a:buNone/>
              <a:defRPr sz="1500"/>
            </a:lvl3pPr>
            <a:lvl4pPr marL="1371421" lvl="3" indent="-12521" rtl="0">
              <a:spcBef>
                <a:spcPts val="0"/>
              </a:spcBef>
              <a:buNone/>
              <a:defRPr sz="1400"/>
            </a:lvl4pPr>
            <a:lvl5pPr marL="1828562" lvl="4" indent="-12462" rtl="0">
              <a:spcBef>
                <a:spcPts val="0"/>
              </a:spcBef>
              <a:buNone/>
              <a:defRPr sz="1400"/>
            </a:lvl5pPr>
            <a:lvl6pPr marL="2285702" lvl="5" indent="-12401" rtl="0">
              <a:spcBef>
                <a:spcPts val="0"/>
              </a:spcBef>
              <a:buNone/>
              <a:defRPr sz="1400"/>
            </a:lvl6pPr>
            <a:lvl7pPr marL="2742840" lvl="6" indent="-12339" rtl="0">
              <a:spcBef>
                <a:spcPts val="0"/>
              </a:spcBef>
              <a:buNone/>
              <a:defRPr sz="1400"/>
            </a:lvl7pPr>
            <a:lvl8pPr marL="3199982" lvl="7" indent="-12282" rtl="0">
              <a:spcBef>
                <a:spcPts val="0"/>
              </a:spcBef>
              <a:buNone/>
              <a:defRPr sz="1400"/>
            </a:lvl8pPr>
            <a:lvl9pPr marL="3657124" lvl="8" indent="-12224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647" y="274587"/>
            <a:ext cx="8228706" cy="11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5pPr>
            <a:lvl6pPr marL="457140" lvl="5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6pPr>
            <a:lvl7pPr marL="914280" lvl="6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7pPr>
            <a:lvl8pPr marL="1371421" lvl="7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8pPr>
            <a:lvl9pPr marL="1828562" lvl="8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649" y="1600647"/>
            <a:ext cx="4060775" cy="4525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500"/>
            </a:lvl2pPr>
            <a:lvl3pPr lvl="2" rtl="0">
              <a:spcBef>
                <a:spcPts val="0"/>
              </a:spcBef>
              <a:defRPr sz="21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625580" y="1600647"/>
            <a:ext cx="4060775" cy="4525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500"/>
            </a:lvl2pPr>
            <a:lvl3pPr lvl="2" rtl="0">
              <a:spcBef>
                <a:spcPts val="0"/>
              </a:spcBef>
              <a:defRPr sz="21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647" y="274587"/>
            <a:ext cx="8228706" cy="11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649" y="1534791"/>
            <a:ext cx="4039567" cy="639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None/>
              <a:defRPr sz="2500" b="1"/>
            </a:lvl1pPr>
            <a:lvl2pPr marL="457140" lvl="1" indent="-12640" rtl="0">
              <a:spcBef>
                <a:spcPts val="0"/>
              </a:spcBef>
              <a:buNone/>
              <a:defRPr sz="2100" b="1"/>
            </a:lvl2pPr>
            <a:lvl3pPr marL="914280" lvl="2" indent="-12580" rtl="0">
              <a:spcBef>
                <a:spcPts val="0"/>
              </a:spcBef>
              <a:buNone/>
              <a:defRPr sz="1800" b="1"/>
            </a:lvl3pPr>
            <a:lvl4pPr marL="1371421" lvl="3" indent="-12521" rtl="0">
              <a:spcBef>
                <a:spcPts val="0"/>
              </a:spcBef>
              <a:buNone/>
              <a:defRPr sz="1500" b="1"/>
            </a:lvl4pPr>
            <a:lvl5pPr marL="1828562" lvl="4" indent="-12462" rtl="0">
              <a:spcBef>
                <a:spcPts val="0"/>
              </a:spcBef>
              <a:buNone/>
              <a:defRPr sz="1500" b="1"/>
            </a:lvl5pPr>
            <a:lvl6pPr marL="2285702" lvl="5" indent="-12401" rtl="0">
              <a:spcBef>
                <a:spcPts val="0"/>
              </a:spcBef>
              <a:buNone/>
              <a:defRPr sz="1500" b="1"/>
            </a:lvl6pPr>
            <a:lvl7pPr marL="2742840" lvl="6" indent="-12339" rtl="0">
              <a:spcBef>
                <a:spcPts val="0"/>
              </a:spcBef>
              <a:buNone/>
              <a:defRPr sz="1500" b="1"/>
            </a:lvl7pPr>
            <a:lvl8pPr marL="3199982" lvl="7" indent="-12282" rtl="0">
              <a:spcBef>
                <a:spcPts val="0"/>
              </a:spcBef>
              <a:buNone/>
              <a:defRPr sz="1500" b="1"/>
            </a:lvl8pPr>
            <a:lvl9pPr marL="3657124" lvl="8" indent="-12224" rtl="0">
              <a:spcBef>
                <a:spcPts val="0"/>
              </a:spcBef>
              <a:buNone/>
              <a:defRPr sz="1500" b="1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57649" y="2174378"/>
            <a:ext cx="4039567" cy="3951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500"/>
            </a:lvl1pPr>
            <a:lvl2pPr lvl="1" rtl="0">
              <a:spcBef>
                <a:spcPts val="0"/>
              </a:spcBef>
              <a:defRPr sz="21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500"/>
            </a:lvl4pPr>
            <a:lvl5pPr lvl="4" rtl="0">
              <a:spcBef>
                <a:spcPts val="0"/>
              </a:spcBef>
              <a:defRPr sz="1500"/>
            </a:lvl5pPr>
            <a:lvl6pPr lvl="5" rtl="0">
              <a:spcBef>
                <a:spcPts val="0"/>
              </a:spcBef>
              <a:defRPr sz="1500"/>
            </a:lvl6pPr>
            <a:lvl7pPr lvl="6" rtl="0">
              <a:spcBef>
                <a:spcPts val="0"/>
              </a:spcBef>
              <a:defRPr sz="1500"/>
            </a:lvl7pPr>
            <a:lvl8pPr lvl="7" rtl="0">
              <a:spcBef>
                <a:spcPts val="0"/>
              </a:spcBef>
              <a:defRPr sz="1500"/>
            </a:lvl8pPr>
            <a:lvl9pPr lvl="8" rtl="0">
              <a:spcBef>
                <a:spcPts val="0"/>
              </a:spcBef>
              <a:defRPr sz="15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3"/>
          </p:nvPr>
        </p:nvSpPr>
        <p:spPr>
          <a:xfrm>
            <a:off x="4644557" y="1534791"/>
            <a:ext cx="4041799" cy="639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None/>
              <a:defRPr sz="2500" b="1"/>
            </a:lvl1pPr>
            <a:lvl2pPr marL="457140" lvl="1" indent="-12640" rtl="0">
              <a:spcBef>
                <a:spcPts val="0"/>
              </a:spcBef>
              <a:buNone/>
              <a:defRPr sz="2100" b="1"/>
            </a:lvl2pPr>
            <a:lvl3pPr marL="914280" lvl="2" indent="-12580" rtl="0">
              <a:spcBef>
                <a:spcPts val="0"/>
              </a:spcBef>
              <a:buNone/>
              <a:defRPr sz="1800" b="1"/>
            </a:lvl3pPr>
            <a:lvl4pPr marL="1371421" lvl="3" indent="-12521" rtl="0">
              <a:spcBef>
                <a:spcPts val="0"/>
              </a:spcBef>
              <a:buNone/>
              <a:defRPr sz="1500" b="1"/>
            </a:lvl4pPr>
            <a:lvl5pPr marL="1828562" lvl="4" indent="-12462" rtl="0">
              <a:spcBef>
                <a:spcPts val="0"/>
              </a:spcBef>
              <a:buNone/>
              <a:defRPr sz="1500" b="1"/>
            </a:lvl5pPr>
            <a:lvl6pPr marL="2285702" lvl="5" indent="-12401" rtl="0">
              <a:spcBef>
                <a:spcPts val="0"/>
              </a:spcBef>
              <a:buNone/>
              <a:defRPr sz="1500" b="1"/>
            </a:lvl6pPr>
            <a:lvl7pPr marL="2742840" lvl="6" indent="-12339" rtl="0">
              <a:spcBef>
                <a:spcPts val="0"/>
              </a:spcBef>
              <a:buNone/>
              <a:defRPr sz="1500" b="1"/>
            </a:lvl7pPr>
            <a:lvl8pPr marL="3199982" lvl="7" indent="-12282" rtl="0">
              <a:spcBef>
                <a:spcPts val="0"/>
              </a:spcBef>
              <a:buNone/>
              <a:defRPr sz="1500" b="1"/>
            </a:lvl8pPr>
            <a:lvl9pPr marL="3657124" lvl="8" indent="-12224" rtl="0">
              <a:spcBef>
                <a:spcPts val="0"/>
              </a:spcBef>
              <a:buNone/>
              <a:defRPr sz="1500" b="1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4"/>
          </p:nvPr>
        </p:nvSpPr>
        <p:spPr>
          <a:xfrm>
            <a:off x="4644557" y="2174378"/>
            <a:ext cx="4041799" cy="3951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500"/>
            </a:lvl1pPr>
            <a:lvl2pPr lvl="1" rtl="0">
              <a:spcBef>
                <a:spcPts val="0"/>
              </a:spcBef>
              <a:defRPr sz="21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500"/>
            </a:lvl4pPr>
            <a:lvl5pPr lvl="4" rtl="0">
              <a:spcBef>
                <a:spcPts val="0"/>
              </a:spcBef>
              <a:defRPr sz="1500"/>
            </a:lvl5pPr>
            <a:lvl6pPr lvl="5" rtl="0">
              <a:spcBef>
                <a:spcPts val="0"/>
              </a:spcBef>
              <a:defRPr sz="1500"/>
            </a:lvl6pPr>
            <a:lvl7pPr lvl="6" rtl="0">
              <a:spcBef>
                <a:spcPts val="0"/>
              </a:spcBef>
              <a:defRPr sz="1500"/>
            </a:lvl7pPr>
            <a:lvl8pPr lvl="7" rtl="0">
              <a:spcBef>
                <a:spcPts val="0"/>
              </a:spcBef>
              <a:defRPr sz="1500"/>
            </a:lvl8pPr>
            <a:lvl9pPr lvl="8" rtl="0">
              <a:spcBef>
                <a:spcPts val="0"/>
              </a:spcBef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647" y="274587"/>
            <a:ext cx="8228706" cy="11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5pPr>
            <a:lvl6pPr marL="457140" lvl="5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6pPr>
            <a:lvl7pPr marL="914280" lvl="6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7pPr>
            <a:lvl8pPr marL="1371421" lvl="7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8pPr>
            <a:lvl9pPr marL="1828562" lvl="8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649" y="273472"/>
            <a:ext cx="3008188" cy="1161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1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575223" y="273472"/>
            <a:ext cx="5111129" cy="58522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500"/>
            </a:lvl3pPr>
            <a:lvl4pPr lvl="3" rtl="0">
              <a:spcBef>
                <a:spcPts val="0"/>
              </a:spcBef>
              <a:defRPr sz="2100"/>
            </a:lvl4pPr>
            <a:lvl5pPr lvl="4" rtl="0">
              <a:spcBef>
                <a:spcPts val="0"/>
              </a:spcBef>
              <a:defRPr sz="2100"/>
            </a:lvl5pPr>
            <a:lvl6pPr lvl="5" rtl="0">
              <a:spcBef>
                <a:spcPts val="0"/>
              </a:spcBef>
              <a:defRPr sz="2100"/>
            </a:lvl6pPr>
            <a:lvl7pPr lvl="6" rtl="0">
              <a:spcBef>
                <a:spcPts val="0"/>
              </a:spcBef>
              <a:defRPr sz="2100"/>
            </a:lvl7pPr>
            <a:lvl8pPr lvl="7" rtl="0">
              <a:spcBef>
                <a:spcPts val="0"/>
              </a:spcBef>
              <a:defRPr sz="2100"/>
            </a:lvl8pPr>
            <a:lvl9pPr lvl="8" rtl="0">
              <a:spcBef>
                <a:spcPts val="0"/>
              </a:spcBef>
              <a:defRPr sz="21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57649" y="1435447"/>
            <a:ext cx="3008188" cy="4690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 sz="1400"/>
            </a:lvl1pPr>
            <a:lvl2pPr marL="457140" lvl="1" indent="-12640" rtl="0">
              <a:spcBef>
                <a:spcPts val="0"/>
              </a:spcBef>
              <a:buNone/>
              <a:defRPr sz="1200"/>
            </a:lvl2pPr>
            <a:lvl3pPr marL="914280" lvl="2" indent="-12580" rtl="0">
              <a:spcBef>
                <a:spcPts val="0"/>
              </a:spcBef>
              <a:buNone/>
              <a:defRPr sz="1000"/>
            </a:lvl3pPr>
            <a:lvl4pPr marL="1371421" lvl="3" indent="-12521" rtl="0">
              <a:spcBef>
                <a:spcPts val="0"/>
              </a:spcBef>
              <a:buNone/>
              <a:defRPr sz="900"/>
            </a:lvl4pPr>
            <a:lvl5pPr marL="1828562" lvl="4" indent="-12462" rtl="0">
              <a:spcBef>
                <a:spcPts val="0"/>
              </a:spcBef>
              <a:buNone/>
              <a:defRPr sz="900"/>
            </a:lvl5pPr>
            <a:lvl6pPr marL="2285702" lvl="5" indent="-12401" rtl="0">
              <a:spcBef>
                <a:spcPts val="0"/>
              </a:spcBef>
              <a:buNone/>
              <a:defRPr sz="900"/>
            </a:lvl6pPr>
            <a:lvl7pPr marL="2742840" lvl="6" indent="-12339" rtl="0">
              <a:spcBef>
                <a:spcPts val="0"/>
              </a:spcBef>
              <a:buNone/>
              <a:defRPr sz="900"/>
            </a:lvl7pPr>
            <a:lvl8pPr marL="3199982" lvl="7" indent="-12282" rtl="0">
              <a:spcBef>
                <a:spcPts val="0"/>
              </a:spcBef>
              <a:buNone/>
              <a:defRPr sz="900"/>
            </a:lvl8pPr>
            <a:lvl9pPr marL="3657124" lvl="8" indent="-12224" rtl="0">
              <a:spcBef>
                <a:spcPts val="0"/>
              </a:spcBef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792637" y="4800825"/>
            <a:ext cx="5486177" cy="5670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1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pic" idx="2"/>
          </p:nvPr>
        </p:nvSpPr>
        <p:spPr>
          <a:xfrm>
            <a:off x="1792637" y="612802"/>
            <a:ext cx="5486177" cy="41143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40" marR="0" lvl="1" indent="-1264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80" marR="0" lvl="2" indent="-1258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421" marR="0" lvl="3" indent="-12521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562" marR="0" lvl="4" indent="-12462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702" marR="0" lvl="5" indent="-12401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840" marR="0" lvl="6" indent="-12339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982" marR="0" lvl="7" indent="-12282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124" marR="0" lvl="8" indent="-12224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1792637" y="5367860"/>
            <a:ext cx="5486177" cy="8047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 sz="1400"/>
            </a:lvl1pPr>
            <a:lvl2pPr marL="457140" lvl="1" indent="-12640" rtl="0">
              <a:spcBef>
                <a:spcPts val="0"/>
              </a:spcBef>
              <a:buNone/>
              <a:defRPr sz="1200"/>
            </a:lvl2pPr>
            <a:lvl3pPr marL="914280" lvl="2" indent="-12580" rtl="0">
              <a:spcBef>
                <a:spcPts val="0"/>
              </a:spcBef>
              <a:buNone/>
              <a:defRPr sz="1000"/>
            </a:lvl3pPr>
            <a:lvl4pPr marL="1371421" lvl="3" indent="-12521" rtl="0">
              <a:spcBef>
                <a:spcPts val="0"/>
              </a:spcBef>
              <a:buNone/>
              <a:defRPr sz="900"/>
            </a:lvl4pPr>
            <a:lvl5pPr marL="1828562" lvl="4" indent="-12462" rtl="0">
              <a:spcBef>
                <a:spcPts val="0"/>
              </a:spcBef>
              <a:buNone/>
              <a:defRPr sz="900"/>
            </a:lvl5pPr>
            <a:lvl6pPr marL="2285702" lvl="5" indent="-12401" rtl="0">
              <a:spcBef>
                <a:spcPts val="0"/>
              </a:spcBef>
              <a:buNone/>
              <a:defRPr sz="900"/>
            </a:lvl6pPr>
            <a:lvl7pPr marL="2742840" lvl="6" indent="-12339" rtl="0">
              <a:spcBef>
                <a:spcPts val="0"/>
              </a:spcBef>
              <a:buNone/>
              <a:defRPr sz="900"/>
            </a:lvl7pPr>
            <a:lvl8pPr marL="3199982" lvl="7" indent="-12282" rtl="0">
              <a:spcBef>
                <a:spcPts val="0"/>
              </a:spcBef>
              <a:buNone/>
              <a:defRPr sz="900"/>
            </a:lvl8pPr>
            <a:lvl9pPr marL="3657124" lvl="8" indent="-12224" rtl="0">
              <a:spcBef>
                <a:spcPts val="0"/>
              </a:spcBef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647" y="274587"/>
            <a:ext cx="8228706" cy="11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5pPr>
            <a:lvl6pPr marL="457140" lvl="5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6pPr>
            <a:lvl7pPr marL="914280" lvl="6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7pPr>
            <a:lvl8pPr marL="1371421" lvl="7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8pPr>
            <a:lvl9pPr marL="1828562" lvl="8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2309440" y="-251146"/>
            <a:ext cx="4525119" cy="82287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887413" lvl="0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1pPr>
            <a:lvl2pPr marL="1331913" lvl="1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2pPr>
            <a:lvl3pPr marL="1776413" lvl="2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3pPr>
            <a:lvl4pPr marL="2220913" lvl="3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4pPr>
            <a:lvl5pPr marL="2665413" lvl="4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5pPr>
            <a:lvl6pPr marL="3123793" lvl="5" indent="-30439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6pPr>
            <a:lvl7pPr marL="3580931" lvl="6" indent="-304331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7pPr>
            <a:lvl8pPr marL="4038074" lvl="7" indent="-304274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8pPr>
            <a:lvl9pPr marL="4495214" lvl="8" indent="-304214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5400000">
            <a:off x="4732176" y="2171589"/>
            <a:ext cx="5851177" cy="20571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5pPr>
            <a:lvl6pPr marL="457140" lvl="5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6pPr>
            <a:lvl7pPr marL="914280" lvl="6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7pPr>
            <a:lvl8pPr marL="1371421" lvl="7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8pPr>
            <a:lvl9pPr marL="1828562" lvl="8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564244" y="167989"/>
            <a:ext cx="5851177" cy="6064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887413" lvl="0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1pPr>
            <a:lvl2pPr marL="1331913" lvl="1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2pPr>
            <a:lvl3pPr marL="1776413" lvl="2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3pPr>
            <a:lvl4pPr marL="2220913" lvl="3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4pPr>
            <a:lvl5pPr marL="2665413" lvl="4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5pPr>
            <a:lvl6pPr marL="3123793" lvl="5" indent="-30439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6pPr>
            <a:lvl7pPr marL="3580931" lvl="6" indent="-304331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7pPr>
            <a:lvl8pPr marL="4038074" lvl="7" indent="-304274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8pPr>
            <a:lvl9pPr marL="4495214" lvl="8" indent="-304214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685354" y="2130849"/>
            <a:ext cx="7773293" cy="1470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140" marR="0" lvl="5" indent="-1264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280" marR="0" lvl="6" indent="-1258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421" marR="0" lvl="7" indent="-12521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562" marR="0" lvl="8" indent="-12462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371826" y="3886648"/>
            <a:ext cx="6400353" cy="1752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40" marR="0" lvl="1" indent="-12640" algn="ctr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280" marR="0" lvl="2" indent="-12580" algn="ctr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421" marR="0" lvl="3" indent="-12521" algn="ctr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562" marR="0" lvl="4" indent="-12462" algn="ctr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702" marR="0" lvl="5" indent="-12401" algn="ctr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840" marR="0" lvl="6" indent="-12339" algn="ctr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982" marR="0" lvl="7" indent="-12282" algn="ctr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124" marR="0" lvl="8" indent="-12224" algn="ctr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92968" y="178593"/>
            <a:ext cx="7358062" cy="171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5pPr>
            <a:lvl6pPr marL="457140" lvl="5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6pPr>
            <a:lvl7pPr marL="914280" lvl="6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7pPr>
            <a:lvl8pPr marL="1371421" lvl="7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8pPr>
            <a:lvl9pPr marL="1828562" lvl="8" algn="ctr" rtl="0"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92968" y="1946671"/>
            <a:ext cx="7358062" cy="4018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836613" lvl="0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1pPr>
            <a:lvl2pPr marL="1281113" lvl="1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2pPr>
            <a:lvl3pPr marL="1725613" lvl="2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3pPr>
            <a:lvl4pPr marL="2170113" lvl="3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4pPr>
            <a:lvl5pPr marL="2614613" lvl="4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5pPr>
            <a:lvl6pPr marL="3072999" lvl="5" indent="-304399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6pPr>
            <a:lvl7pPr marL="3530139" lvl="6" indent="-304339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7pPr>
            <a:lvl8pPr marL="3987281" lvl="7" indent="-304281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8pPr>
            <a:lvl9pPr marL="4444420" lvl="8" indent="-30422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190" y="4406803"/>
            <a:ext cx="7772176" cy="13617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small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22190" y="2906614"/>
            <a:ext cx="7772176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None/>
              <a:defRPr sz="2100"/>
            </a:lvl1pPr>
            <a:lvl2pPr marL="457140" lvl="1" indent="-12640" rtl="0">
              <a:spcBef>
                <a:spcPts val="0"/>
              </a:spcBef>
              <a:buNone/>
              <a:defRPr sz="1800"/>
            </a:lvl2pPr>
            <a:lvl3pPr marL="914280" lvl="2" indent="-12580" rtl="0">
              <a:spcBef>
                <a:spcPts val="0"/>
              </a:spcBef>
              <a:buNone/>
              <a:defRPr sz="1500"/>
            </a:lvl3pPr>
            <a:lvl4pPr marL="1371421" lvl="3" indent="-12521" rtl="0">
              <a:spcBef>
                <a:spcPts val="0"/>
              </a:spcBef>
              <a:buNone/>
              <a:defRPr sz="1400"/>
            </a:lvl4pPr>
            <a:lvl5pPr marL="1828562" lvl="4" indent="-12462" rtl="0">
              <a:spcBef>
                <a:spcPts val="0"/>
              </a:spcBef>
              <a:buNone/>
              <a:defRPr sz="1400"/>
            </a:lvl5pPr>
            <a:lvl6pPr marL="2285702" lvl="5" indent="-12401" rtl="0">
              <a:spcBef>
                <a:spcPts val="0"/>
              </a:spcBef>
              <a:buNone/>
              <a:defRPr sz="1400"/>
            </a:lvl6pPr>
            <a:lvl7pPr marL="2742840" lvl="6" indent="-12339" rtl="0">
              <a:spcBef>
                <a:spcPts val="0"/>
              </a:spcBef>
              <a:buNone/>
              <a:defRPr sz="1400"/>
            </a:lvl7pPr>
            <a:lvl8pPr marL="3199982" lvl="7" indent="-12282" rtl="0">
              <a:spcBef>
                <a:spcPts val="0"/>
              </a:spcBef>
              <a:buNone/>
              <a:defRPr sz="1400"/>
            </a:lvl8pPr>
            <a:lvl9pPr marL="3657124" lvl="8" indent="-12224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" name="AutoShape 2" descr="Résultat de recherche d'images pour &quot;cc by nc sa&quot;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92968" y="178593"/>
            <a:ext cx="7358062" cy="171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140" marR="0" lvl="5" indent="-1264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280" marR="0" lvl="6" indent="-1258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421" marR="0" lvl="7" indent="-12521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562" marR="0" lvl="8" indent="-12462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92968" y="1946671"/>
            <a:ext cx="7358062" cy="4018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836613" marR="0" lvl="0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81113" marR="0" lvl="1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725613" marR="0" lvl="2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70113" marR="0" lvl="3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14613" marR="0" lvl="4" indent="-290513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72999" marR="0" lvl="5" indent="-304399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30139" marR="0" lvl="6" indent="-304339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987281" marR="0" lvl="7" indent="-304281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444420" marR="0" lvl="8" indent="-30422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am8647.appspot.com/mobileCSP/cour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4nAYZ-QTts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ctrTitle"/>
          </p:nvPr>
        </p:nvSpPr>
        <p:spPr>
          <a:xfrm>
            <a:off x="539552" y="706825"/>
            <a:ext cx="8136904" cy="2938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400" dirty="0" smtClean="0">
                <a:latin typeface="Comic Sans MS"/>
                <a:ea typeface="Comic Sans MS"/>
                <a:cs typeface="Comic Sans MS"/>
                <a:sym typeface="Comic Sans MS"/>
              </a:rPr>
              <a:t>Bienvenue à </a:t>
            </a:r>
            <a:endParaRPr lang="en" sz="5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fr-FR" sz="5400" dirty="0" smtClean="0"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r>
              <a:rPr lang="en" sz="5400" dirty="0" smtClean="0">
                <a:latin typeface="Comic Sans MS"/>
                <a:ea typeface="Comic Sans MS"/>
                <a:cs typeface="Comic Sans MS"/>
                <a:sym typeface="Comic Sans MS"/>
              </a:rPr>
              <a:t>’informatique nomade</a:t>
            </a:r>
            <a:r>
              <a:rPr lang="en" sz="5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5400" dirty="0" smtClean="0"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endParaRPr lang="en" sz="5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899593" y="4581128"/>
            <a:ext cx="7416823" cy="11521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 b="1" dirty="0">
                <a:solidFill>
                  <a:srgbClr val="333333"/>
                </a:solidFill>
              </a:rPr>
              <a:t>Acknowledgment and Disclaimer: </a:t>
            </a:r>
            <a:r>
              <a:rPr lang="en" sz="1200" b="1" dirty="0" smtClean="0">
                <a:solidFill>
                  <a:srgbClr val="333333"/>
                </a:solidFill>
              </a:rPr>
              <a:t/>
            </a:r>
            <a:br>
              <a:rPr lang="en" sz="1200" b="1" dirty="0" smtClean="0">
                <a:solidFill>
                  <a:srgbClr val="333333"/>
                </a:solidFill>
              </a:rPr>
            </a:br>
            <a:endParaRPr lang="en" sz="1200" b="1" dirty="0" smtClean="0">
              <a:solidFill>
                <a:srgbClr val="333333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1200" dirty="0" smtClean="0">
                <a:solidFill>
                  <a:srgbClr val="333333"/>
                </a:solidFill>
              </a:rPr>
              <a:t>Cette présentation est basée sur celle réalisée en version anglaise par </a:t>
            </a:r>
            <a:r>
              <a:rPr lang="en" sz="1200" b="1" dirty="0" smtClean="0">
                <a:solidFill>
                  <a:srgbClr val="333333"/>
                </a:solidFill>
              </a:rPr>
              <a:t>Ralph Morelli et al. </a:t>
            </a:r>
            <a:r>
              <a:rPr lang="en" sz="1200" dirty="0" smtClean="0">
                <a:solidFill>
                  <a:srgbClr val="333333"/>
                </a:solidFill>
              </a:rPr>
              <a:t>dans le cadre du cours Mobile CSP </a:t>
            </a:r>
            <a:r>
              <a:rPr lang="fr-FR" sz="1200" dirty="0" smtClean="0">
                <a:solidFill>
                  <a:srgbClr val="333333"/>
                </a:solidFill>
                <a:hlinkClick r:id="rId3"/>
              </a:rPr>
              <a:t>https://ram8647.appspot.com/mobileCSP/course</a:t>
            </a:r>
            <a:r>
              <a:rPr lang="fr-FR" sz="1200" dirty="0" smtClean="0">
                <a:solidFill>
                  <a:srgbClr val="333333"/>
                </a:solidFill>
              </a:rPr>
              <a:t>.</a:t>
            </a:r>
            <a:r>
              <a:rPr lang="en" sz="1200" dirty="0" smtClean="0">
                <a:solidFill>
                  <a:srgbClr val="333333"/>
                </a:solidFill>
              </a:rPr>
              <a:t> Les travaux correspondants ont été soutenus par la  National </a:t>
            </a:r>
            <a:r>
              <a:rPr lang="en" sz="1200" dirty="0">
                <a:solidFill>
                  <a:srgbClr val="333333"/>
                </a:solidFill>
              </a:rPr>
              <a:t>Science </a:t>
            </a:r>
            <a:r>
              <a:rPr lang="en" sz="1200" dirty="0" smtClean="0">
                <a:solidFill>
                  <a:srgbClr val="333333"/>
                </a:solidFill>
              </a:rPr>
              <a:t>Foundation et validés par le College board.</a:t>
            </a:r>
            <a:endParaRPr lang="en" sz="1200" dirty="0">
              <a:solidFill>
                <a:srgbClr val="333333"/>
              </a:solidFill>
            </a:endParaRPr>
          </a:p>
        </p:txBody>
      </p:sp>
      <p:sp>
        <p:nvSpPr>
          <p:cNvPr id="2" name="AutoShape 2" descr="Résultat de recherche d'images pour &quot;cc by nc sa&quot;"/>
          <p:cNvSpPr>
            <a:spLocks noChangeAspect="1" noChangeArrowheads="1"/>
          </p:cNvSpPr>
          <p:nvPr/>
        </p:nvSpPr>
        <p:spPr bwMode="auto">
          <a:xfrm>
            <a:off x="155575" y="-1905000"/>
            <a:ext cx="113538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685799" y="878098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400" dirty="0" smtClean="0">
                <a:latin typeface="Comic Sans MS"/>
                <a:ea typeface="Comic Sans MS"/>
                <a:cs typeface="Comic Sans MS"/>
                <a:sym typeface="Comic Sans MS"/>
              </a:rPr>
              <a:t>Informatique nomade</a:t>
            </a:r>
            <a:r>
              <a:rPr lang="en" sz="44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en" sz="4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2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ctrTitle"/>
          </p:nvPr>
        </p:nvSpPr>
        <p:spPr>
          <a:xfrm>
            <a:off x="760040" y="2625593"/>
            <a:ext cx="7772400" cy="731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latin typeface="Comic Sans MS"/>
                <a:ea typeface="Comic Sans MS"/>
                <a:cs typeface="Comic Sans MS"/>
                <a:sym typeface="Comic Sans MS"/>
              </a:rPr>
              <a:t>A qui s’adresse ce cours ?</a:t>
            </a:r>
            <a:endParaRPr lang="en" sz="3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467544" y="3970732"/>
            <a:ext cx="8062664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3600" dirty="0"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" sz="3600" dirty="0" smtClean="0">
                <a:latin typeface="Comic Sans MS"/>
                <a:ea typeface="Comic Sans MS"/>
                <a:cs typeface="Comic Sans MS"/>
                <a:sym typeface="Comic Sans MS"/>
              </a:rPr>
              <a:t>t </a:t>
            </a:r>
            <a:br>
              <a:rPr lang="en" sz="3600" dirty="0" smtClean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" sz="3600" dirty="0" smtClean="0"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" sz="3600" dirty="0" smtClean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" sz="3600" dirty="0" smtClean="0">
                <a:latin typeface="Comic Sans MS"/>
                <a:ea typeface="Comic Sans MS"/>
                <a:cs typeface="Comic Sans MS"/>
                <a:sym typeface="Comic Sans MS"/>
              </a:rPr>
              <a:t>Q</a:t>
            </a:r>
            <a:r>
              <a:rPr lang="en" sz="3600" dirty="0" smtClean="0">
                <a:latin typeface="Comic Sans MS"/>
                <a:ea typeface="Comic Sans MS"/>
                <a:cs typeface="Comic Sans MS"/>
                <a:sym typeface="Comic Sans MS"/>
              </a:rPr>
              <a:t>u’est-ce que vous allez apprendre ?</a:t>
            </a:r>
            <a:endParaRPr lang="en" sz="3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801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467689" y="280600"/>
            <a:ext cx="8280775" cy="86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 smtClean="0">
                <a:latin typeface="Comic Sans MS" panose="030F0702030302020204" pitchFamily="66" charset="0"/>
              </a:rPr>
              <a:t>Sept concepts clefs </a:t>
            </a:r>
            <a:r>
              <a:rPr lang="en" sz="3200" dirty="0" smtClean="0">
                <a:latin typeface="Comic Sans MS" panose="030F0702030302020204" pitchFamily="66" charset="0"/>
              </a:rPr>
              <a:t>ou </a:t>
            </a:r>
            <a:r>
              <a:rPr lang="en" sz="3200" dirty="0" smtClean="0">
                <a:latin typeface="Comic Sans MS" panose="030F0702030302020204" pitchFamily="66" charset="0"/>
              </a:rPr>
              <a:t>idées directrices </a:t>
            </a:r>
            <a:r>
              <a:rPr lang="en" sz="3200" dirty="0" smtClean="0">
                <a:latin typeface="Comic Sans MS" panose="030F0702030302020204" pitchFamily="66" charset="0"/>
              </a:rPr>
              <a:t> </a:t>
            </a:r>
            <a:r>
              <a:rPr lang="fr-FR" sz="3200" dirty="0" smtClean="0">
                <a:latin typeface="Comic Sans MS" panose="030F0702030302020204" pitchFamily="66" charset="0"/>
              </a:rPr>
              <a:t>de </a:t>
            </a:r>
            <a:r>
              <a:rPr lang="fr-FR" sz="3200" dirty="0" smtClean="0">
                <a:latin typeface="Comic Sans MS" panose="030F0702030302020204" pitchFamily="66" charset="0"/>
              </a:rPr>
              <a:t>ce</a:t>
            </a:r>
            <a:r>
              <a:rPr lang="en" sz="3200" dirty="0" smtClean="0">
                <a:latin typeface="Comic Sans MS" panose="030F0702030302020204" pitchFamily="66" charset="0"/>
              </a:rPr>
              <a:t> cours</a:t>
            </a:r>
            <a:endParaRPr lang="en" sz="3200" dirty="0">
              <a:latin typeface="Comic Sans MS" panose="030F0702030302020204" pitchFamily="66" charset="0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971600" y="1547475"/>
            <a:ext cx="7272808" cy="480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1800" dirty="0">
                <a:highlight>
                  <a:srgbClr val="FFFF00"/>
                </a:highlight>
              </a:rPr>
              <a:t>C</a:t>
            </a:r>
            <a:r>
              <a:rPr lang="en" sz="1800" dirty="0" smtClean="0">
                <a:highlight>
                  <a:srgbClr val="FFFF00"/>
                </a:highlight>
              </a:rPr>
              <a:t>réativité</a:t>
            </a:r>
            <a:r>
              <a:rPr lang="en" sz="1800" dirty="0" smtClean="0"/>
              <a:t> – Vous allez créer plein de super-applications</a:t>
            </a:r>
            <a:endParaRPr lang="en" sz="1800" dirty="0"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1800" dirty="0"/>
              <a:t>A</a:t>
            </a:r>
            <a:r>
              <a:rPr lang="en" sz="1800" dirty="0" smtClean="0"/>
              <a:t>bstraction – Vous allez apprendre</a:t>
            </a:r>
            <a:r>
              <a:rPr lang="en" sz="1800" dirty="0"/>
              <a:t> </a:t>
            </a:r>
            <a:r>
              <a:rPr lang="en" sz="1800" dirty="0" smtClean="0"/>
              <a:t>ce qu’est une </a:t>
            </a:r>
            <a:r>
              <a:rPr lang="en" sz="1800" dirty="0"/>
              <a:t>abstraction </a:t>
            </a:r>
            <a:r>
              <a:rPr lang="en" sz="1800" dirty="0" smtClean="0"/>
              <a:t>et comment cette notion intervient en informatique.</a:t>
            </a:r>
            <a:endParaRPr lang="en" sz="1800" dirty="0"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fr-FR" sz="1800" dirty="0"/>
              <a:t>D</a:t>
            </a:r>
            <a:r>
              <a:rPr lang="en" sz="1800" dirty="0" smtClean="0"/>
              <a:t>onnées – Vous allez voir comment utiliser des données pour créer de nouvelles connaissances.</a:t>
            </a:r>
            <a:endParaRPr lang="en" sz="1800" dirty="0"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1800" dirty="0"/>
              <a:t>A</a:t>
            </a:r>
            <a:r>
              <a:rPr lang="en" sz="1800" dirty="0" smtClean="0"/>
              <a:t>lgorithmes – Vous allez fabriquer des algorithmes pour résoudre des problèmes intéressants</a:t>
            </a:r>
            <a:r>
              <a:rPr lang="en" sz="1800" dirty="0"/>
              <a:t>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1800" dirty="0" smtClean="0">
                <a:highlight>
                  <a:srgbClr val="FFFF00"/>
                </a:highlight>
              </a:rPr>
              <a:t>Programmation</a:t>
            </a:r>
            <a:r>
              <a:rPr lang="en" sz="1800" dirty="0" smtClean="0"/>
              <a:t> – Vous allez apprendre les bases de la programmation.</a:t>
            </a:r>
            <a:endParaRPr lang="en" sz="1800" dirty="0"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1800" dirty="0">
                <a:highlight>
                  <a:srgbClr val="FFFF00"/>
                </a:highlight>
              </a:rPr>
              <a:t>Internet</a:t>
            </a:r>
            <a:r>
              <a:rPr lang="en" sz="1800" dirty="0"/>
              <a:t> </a:t>
            </a:r>
            <a:r>
              <a:rPr lang="en" sz="1800" dirty="0" smtClean="0"/>
              <a:t>– Vous aller apprendre comment Internet fonctionne.</a:t>
            </a:r>
            <a:endParaRPr lang="en" sz="1800" dirty="0"/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1800" dirty="0">
                <a:highlight>
                  <a:srgbClr val="FFFF00"/>
                </a:highlight>
              </a:rPr>
              <a:t>Impact</a:t>
            </a:r>
            <a:r>
              <a:rPr lang="en" sz="1800" dirty="0"/>
              <a:t> </a:t>
            </a:r>
            <a:r>
              <a:rPr lang="en" sz="1800" dirty="0" smtClean="0"/>
              <a:t>– Vous allez analyser les aspect positifs et négatifs de l’impact du numérique sur la société d’aujourd’hui. </a:t>
            </a:r>
            <a:endParaRPr lang="en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ctrTitle"/>
          </p:nvPr>
        </p:nvSpPr>
        <p:spPr>
          <a:xfrm>
            <a:off x="826700" y="258057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latin typeface="Comic Sans MS"/>
                <a:ea typeface="Comic Sans MS"/>
                <a:cs typeface="Comic Sans MS"/>
                <a:sym typeface="Comic Sans MS"/>
              </a:rPr>
              <a:t>On va essayer !</a:t>
            </a:r>
            <a:endParaRPr lang="en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685799" y="878098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400" dirty="0" smtClean="0">
                <a:latin typeface="Comic Sans MS"/>
                <a:ea typeface="Comic Sans MS"/>
                <a:cs typeface="Comic Sans MS"/>
                <a:sym typeface="Comic Sans MS"/>
              </a:rPr>
              <a:t>Informatique nomade</a:t>
            </a:r>
            <a:r>
              <a:rPr lang="en" sz="44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en" sz="4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2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ctrTitle"/>
          </p:nvPr>
        </p:nvSpPr>
        <p:spPr>
          <a:xfrm>
            <a:off x="760040" y="2348880"/>
            <a:ext cx="7772400" cy="731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latin typeface="Comic Sans MS"/>
                <a:ea typeface="Comic Sans MS"/>
                <a:cs typeface="Comic Sans MS"/>
                <a:sym typeface="Comic Sans MS"/>
              </a:rPr>
              <a:t>Programmer avec App </a:t>
            </a:r>
            <a:r>
              <a:rPr lang="en" sz="3600" dirty="0">
                <a:latin typeface="Comic Sans MS"/>
                <a:ea typeface="Comic Sans MS"/>
                <a:cs typeface="Comic Sans MS"/>
                <a:sym typeface="Comic Sans MS"/>
              </a:rPr>
              <a:t>Inventor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757808" y="2996952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latin typeface="Comic Sans MS"/>
                <a:ea typeface="Comic Sans MS"/>
                <a:cs typeface="Comic Sans MS"/>
                <a:sym typeface="Comic Sans MS"/>
              </a:rPr>
              <a:t>Apprendre les principes de base de l’Informatique</a:t>
            </a:r>
            <a:endParaRPr lang="en" sz="3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4284440" y="4509120"/>
            <a:ext cx="723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latin typeface="Comic Sans MS"/>
                <a:ea typeface="Comic Sans MS"/>
                <a:cs typeface="Comic Sans MS"/>
                <a:sym typeface="Comic Sans MS"/>
              </a:rPr>
              <a:t>et</a:t>
            </a:r>
            <a:endParaRPr lang="en" sz="2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Shape 111"/>
          <p:cNvSpPr txBox="1">
            <a:spLocks/>
          </p:cNvSpPr>
          <p:nvPr/>
        </p:nvSpPr>
        <p:spPr>
          <a:xfrm>
            <a:off x="757808" y="4581128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3600" dirty="0" smtClean="0">
                <a:latin typeface="Comic Sans MS"/>
                <a:ea typeface="Comic Sans MS"/>
                <a:cs typeface="Comic Sans MS"/>
                <a:sym typeface="Comic Sans MS"/>
              </a:rPr>
              <a:t>Appréhender les enjeux sociétaux de la révolution numérique </a:t>
            </a:r>
            <a:endParaRPr lang="en" sz="3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4507078" y="3163903"/>
            <a:ext cx="129843" cy="5301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18" name="Shape 118"/>
          <p:cNvSpPr/>
          <p:nvPr/>
        </p:nvSpPr>
        <p:spPr>
          <a:xfrm>
            <a:off x="1464468" y="803671"/>
            <a:ext cx="4929187" cy="5301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19" name="Shape 119"/>
          <p:cNvSpPr/>
          <p:nvPr/>
        </p:nvSpPr>
        <p:spPr>
          <a:xfrm flipH="1">
            <a:off x="3554015" y="2303859"/>
            <a:ext cx="953062" cy="5301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891300" y="4910825"/>
            <a:ext cx="7456799" cy="170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2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 Abelson, MIT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800" dirty="0" smtClean="0">
                <a:latin typeface="Comic Sans MS"/>
                <a:ea typeface="Comic Sans MS"/>
                <a:cs typeface="Comic Sans MS"/>
                <a:sym typeface="Comic Sans MS"/>
              </a:rPr>
              <a:t>Créateur d’App </a:t>
            </a:r>
            <a:r>
              <a:rPr lang="en" sz="2800" dirty="0">
                <a:latin typeface="Comic Sans MS"/>
                <a:ea typeface="Comic Sans MS"/>
                <a:cs typeface="Comic Sans MS"/>
                <a:sym typeface="Comic Sans MS"/>
              </a:rPr>
              <a:t>Inventor</a:t>
            </a:r>
          </a:p>
          <a:p>
            <a:pPr algn="ctr">
              <a:buSzPct val="25000"/>
            </a:pPr>
            <a:r>
              <a:rPr lang="en" sz="1800" dirty="0" smtClean="0">
                <a:latin typeface="Comic Sans MS"/>
                <a:ea typeface="Comic Sans MS"/>
                <a:cs typeface="Comic Sans MS"/>
                <a:sym typeface="Comic Sans MS"/>
              </a:rPr>
              <a:t>“ </a:t>
            </a:r>
            <a:r>
              <a:rPr lang="en" sz="1800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devrait tous savoir bricoler avec notre téléphone ou notre tablette</a:t>
            </a:r>
            <a:r>
              <a:rPr lang="en" sz="1800" i="1" dirty="0">
                <a:latin typeface="Comic Sans MS"/>
                <a:ea typeface="Comic Sans MS"/>
                <a:cs typeface="Comic Sans MS"/>
                <a:sym typeface="Comic Sans MS"/>
              </a:rPr>
              <a:t>”</a:t>
            </a:r>
          </a:p>
          <a:p>
            <a:pPr lvl="0" algn="ctr">
              <a:buSzPct val="25000"/>
            </a:pPr>
            <a:r>
              <a:rPr lang="en" sz="1600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en" sz="1600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239800" y="270125"/>
            <a:ext cx="8632500" cy="89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 smtClean="0">
                <a:latin typeface="Comic Sans MS"/>
                <a:ea typeface="Comic Sans MS"/>
                <a:cs typeface="Comic Sans MS"/>
                <a:sym typeface="Comic Sans MS"/>
              </a:rPr>
              <a:t>Démocratiser la Programmation</a:t>
            </a:r>
            <a:endParaRPr lang="en" sz="3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501422" y="1205011"/>
            <a:ext cx="1478290" cy="1739678"/>
            <a:chOff x="501422" y="1205011"/>
            <a:chExt cx="1478290" cy="1739678"/>
          </a:xfrm>
        </p:grpSpPr>
        <p:sp>
          <p:nvSpPr>
            <p:cNvPr id="17" name="ZoneTexte 16"/>
            <p:cNvSpPr txBox="1"/>
            <p:nvPr/>
          </p:nvSpPr>
          <p:spPr>
            <a:xfrm>
              <a:off x="501422" y="2636912"/>
              <a:ext cx="1478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Seymour </a:t>
              </a:r>
              <a:r>
                <a:rPr lang="fr-FR" dirty="0" err="1" smtClean="0"/>
                <a:t>Papert</a:t>
              </a:r>
              <a:endParaRPr lang="fr-FR" dirty="0" smtClean="0"/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69" y="1205011"/>
              <a:ext cx="1105327" cy="1431901"/>
            </a:xfrm>
            <a:prstGeom prst="rect">
              <a:avLst/>
            </a:prstGeom>
          </p:spPr>
        </p:pic>
      </p:grpSp>
      <p:grpSp>
        <p:nvGrpSpPr>
          <p:cNvPr id="27" name="Groupe 26"/>
          <p:cNvGrpSpPr/>
          <p:nvPr/>
        </p:nvGrpSpPr>
        <p:grpSpPr>
          <a:xfrm>
            <a:off x="7308304" y="1333864"/>
            <a:ext cx="1474474" cy="2114500"/>
            <a:chOff x="7308304" y="1333864"/>
            <a:chExt cx="1474474" cy="2114500"/>
          </a:xfrm>
        </p:grpSpPr>
        <p:sp>
          <p:nvSpPr>
            <p:cNvPr id="9" name="ZoneTexte 8"/>
            <p:cNvSpPr txBox="1"/>
            <p:nvPr/>
          </p:nvSpPr>
          <p:spPr>
            <a:xfrm>
              <a:off x="7308304" y="2925144"/>
              <a:ext cx="13292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Ralph Morelli</a:t>
              </a:r>
            </a:p>
            <a:p>
              <a:pPr algn="ctr"/>
              <a:r>
                <a:rPr lang="fr-FR" dirty="0" smtClean="0"/>
                <a:t>Trinity </a:t>
              </a:r>
              <a:r>
                <a:rPr lang="fr-FR" dirty="0" err="1" smtClean="0"/>
                <a:t>College</a:t>
              </a:r>
              <a:endParaRPr lang="fr-FR" dirty="0"/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1333864"/>
              <a:ext cx="1474474" cy="1474474"/>
            </a:xfrm>
            <a:prstGeom prst="rect">
              <a:avLst/>
            </a:prstGeom>
          </p:spPr>
        </p:pic>
      </p:grpSp>
      <p:grpSp>
        <p:nvGrpSpPr>
          <p:cNvPr id="28" name="Groupe 27"/>
          <p:cNvGrpSpPr/>
          <p:nvPr/>
        </p:nvGrpSpPr>
        <p:grpSpPr>
          <a:xfrm>
            <a:off x="6765948" y="3448364"/>
            <a:ext cx="2281300" cy="1623821"/>
            <a:chOff x="6765948" y="3448364"/>
            <a:chExt cx="2281300" cy="1623821"/>
          </a:xfrm>
        </p:grpSpPr>
        <p:sp>
          <p:nvSpPr>
            <p:cNvPr id="16" name="ZoneTexte 15"/>
            <p:cNvSpPr txBox="1"/>
            <p:nvPr/>
          </p:nvSpPr>
          <p:spPr>
            <a:xfrm>
              <a:off x="7668344" y="4057908"/>
              <a:ext cx="137890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Dave Wolber</a:t>
              </a:r>
            </a:p>
            <a:p>
              <a:pPr algn="ctr"/>
              <a:r>
                <a:rPr lang="fr-FR" dirty="0" err="1" smtClean="0"/>
                <a:t>University</a:t>
              </a:r>
              <a:r>
                <a:rPr lang="fr-FR" dirty="0" smtClean="0"/>
                <a:t> of</a:t>
              </a:r>
              <a:br>
                <a:rPr lang="fr-FR" dirty="0" smtClean="0"/>
              </a:br>
              <a:r>
                <a:rPr lang="fr-FR" dirty="0" smtClean="0"/>
                <a:t> San Francisco</a:t>
              </a:r>
              <a:endParaRPr lang="fr-FR" dirty="0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5948" y="3448364"/>
              <a:ext cx="1084712" cy="1623821"/>
            </a:xfrm>
            <a:prstGeom prst="rect">
              <a:avLst/>
            </a:prstGeom>
          </p:spPr>
        </p:pic>
      </p:grpSp>
      <p:grpSp>
        <p:nvGrpSpPr>
          <p:cNvPr id="26" name="Groupe 25"/>
          <p:cNvGrpSpPr/>
          <p:nvPr/>
        </p:nvGrpSpPr>
        <p:grpSpPr>
          <a:xfrm>
            <a:off x="35496" y="3284984"/>
            <a:ext cx="2376264" cy="2297506"/>
            <a:chOff x="35496" y="3284984"/>
            <a:chExt cx="2376264" cy="2297506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63" y="3298918"/>
              <a:ext cx="864096" cy="864096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3284984"/>
              <a:ext cx="871784" cy="864000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1400364" y="4142330"/>
              <a:ext cx="9765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/>
                <a:t>Karen Lang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83390" y="4142330"/>
              <a:ext cx="11128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/>
                <a:t>Josh Sheldon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5496" y="5305491"/>
              <a:ext cx="14205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/>
                <a:t>Andrew </a:t>
              </a:r>
              <a:r>
                <a:rPr lang="fr-FR" sz="1200" dirty="0" err="1" smtClean="0"/>
                <a:t>McKinney</a:t>
              </a:r>
              <a:endParaRPr lang="fr-FR" sz="1200" dirty="0" smtClean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433607" y="5305491"/>
              <a:ext cx="9781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smtClean="0"/>
                <a:t>Jeff Schiller</a:t>
              </a:r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33" y="4451175"/>
              <a:ext cx="771307" cy="946136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746" y="4463215"/>
              <a:ext cx="817604" cy="812932"/>
            </a:xfrm>
            <a:prstGeom prst="rect">
              <a:avLst/>
            </a:prstGeom>
          </p:spPr>
        </p:pic>
      </p:grpSp>
      <p:pic>
        <p:nvPicPr>
          <p:cNvPr id="32" name="Shape 1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48890" y="1556792"/>
            <a:ext cx="4083350" cy="314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752700" y="458575"/>
            <a:ext cx="7528199" cy="132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 smtClean="0">
                <a:latin typeface="Comic Sans MS"/>
                <a:ea typeface="Comic Sans MS"/>
                <a:cs typeface="Comic Sans MS"/>
                <a:sym typeface="Comic Sans MS"/>
              </a:rPr>
              <a:t>Démo </a:t>
            </a:r>
            <a:endParaRPr lang="en" sz="3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3600" dirty="0" smtClean="0">
                <a:latin typeface="Comic Sans MS"/>
                <a:ea typeface="Comic Sans MS"/>
                <a:cs typeface="Comic Sans MS"/>
                <a:sym typeface="Comic Sans MS"/>
              </a:rPr>
              <a:t>Lecture des code-barres</a:t>
            </a:r>
            <a:endParaRPr lang="en" sz="3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3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Shape 128">
            <a:hlinkClick r:id="rId3"/>
          </p:cNvPr>
          <p:cNvSpPr/>
          <p:nvPr/>
        </p:nvSpPr>
        <p:spPr>
          <a:xfrm>
            <a:off x="1547664" y="1772816"/>
            <a:ext cx="6102174" cy="457662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6816757" cy="5112569"/>
          </a:xfrm>
          <a:prstGeom prst="rect">
            <a:avLst/>
          </a:prstGeom>
        </p:spPr>
      </p:pic>
      <p:sp>
        <p:nvSpPr>
          <p:cNvPr id="6" name="Shape 150"/>
          <p:cNvSpPr txBox="1">
            <a:spLocks noGrp="1"/>
          </p:cNvSpPr>
          <p:nvPr>
            <p:ph type="title"/>
          </p:nvPr>
        </p:nvSpPr>
        <p:spPr>
          <a:xfrm>
            <a:off x="827303" y="5517232"/>
            <a:ext cx="3384657" cy="935400"/>
          </a:xfrm>
          <a:prstGeom prst="rect">
            <a:avLst/>
          </a:prstGeom>
          <a:noFill/>
          <a:ln>
            <a:noFill/>
          </a:ln>
        </p:spPr>
        <p:txBody>
          <a:bodyPr lIns="117925" tIns="31850" rIns="117925" bIns="58950" anchor="t" anchorCtr="0">
            <a:noAutofit/>
          </a:bodyPr>
          <a:lstStyle/>
          <a:p>
            <a:pPr lvl="0">
              <a:buSzPct val="25000"/>
            </a:pPr>
            <a:r>
              <a:rPr lang="en" sz="2000" dirty="0" smtClean="0">
                <a:latin typeface="Comic Sans MS"/>
                <a:ea typeface="Comic Sans MS"/>
                <a:cs typeface="Comic Sans MS"/>
                <a:sym typeface="Comic Sans MS"/>
              </a:rPr>
              <a:t>Affichage de sa position et d’une autre adresse </a:t>
            </a:r>
            <a:br>
              <a:rPr lang="en" sz="2000" dirty="0" smtClean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" sz="1800" dirty="0" smtClean="0">
                <a:latin typeface="Comic Sans MS"/>
                <a:ea typeface="Comic Sans MS"/>
                <a:cs typeface="Comic Sans MS"/>
                <a:sym typeface="Comic Sans MS"/>
              </a:rPr>
              <a:t>(utilise la géolocalisation et des services Web)</a:t>
            </a:r>
            <a:endParaRPr lang="en" sz="18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" name="Shape 150"/>
          <p:cNvSpPr txBox="1">
            <a:spLocks/>
          </p:cNvSpPr>
          <p:nvPr/>
        </p:nvSpPr>
        <p:spPr>
          <a:xfrm>
            <a:off x="4391472" y="5517232"/>
            <a:ext cx="3492896" cy="935400"/>
          </a:xfrm>
          <a:prstGeom prst="rect">
            <a:avLst/>
          </a:prstGeom>
          <a:noFill/>
          <a:ln>
            <a:noFill/>
          </a:ln>
        </p:spPr>
        <p:txBody>
          <a:bodyPr lIns="117925" tIns="31850" rIns="117925" bIns="589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140" marR="0" lvl="5" indent="-1264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280" marR="0" lvl="6" indent="-12580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421" marR="0" lvl="7" indent="-12521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562" marR="0" lvl="8" indent="-12462" algn="ctr" rtl="0">
              <a:spcBef>
                <a:spcPts val="0"/>
              </a:spcBef>
              <a:spcAft>
                <a:spcPts val="0"/>
              </a:spcAft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25000"/>
            </a:pPr>
            <a:r>
              <a:rPr lang="en" sz="2000" dirty="0" smtClean="0">
                <a:latin typeface="Comic Sans MS"/>
                <a:ea typeface="Comic Sans MS"/>
                <a:cs typeface="Comic Sans MS"/>
                <a:sym typeface="Comic Sans MS"/>
              </a:rPr>
              <a:t>Affichage de l’étage dans un ascenceur </a:t>
            </a:r>
          </a:p>
          <a:p>
            <a:pPr>
              <a:buSzPct val="25000"/>
            </a:pPr>
            <a:r>
              <a:rPr lang="en" sz="1800" dirty="0" smtClean="0">
                <a:latin typeface="Comic Sans MS"/>
                <a:ea typeface="Comic Sans MS"/>
                <a:cs typeface="Comic Sans MS"/>
                <a:sym typeface="Comic Sans MS"/>
              </a:rPr>
              <a:t>(calculé à partir de la pression)</a:t>
            </a:r>
            <a:endParaRPr lang="en"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960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23528" y="207625"/>
            <a:ext cx="8568952" cy="935400"/>
          </a:xfrm>
          <a:prstGeom prst="rect">
            <a:avLst/>
          </a:prstGeom>
          <a:noFill/>
          <a:ln>
            <a:noFill/>
          </a:ln>
        </p:spPr>
        <p:txBody>
          <a:bodyPr lIns="117925" tIns="31850" rIns="117925" bIns="58950" anchor="t" anchorCtr="0">
            <a:noAutofit/>
          </a:bodyPr>
          <a:lstStyle/>
          <a:p>
            <a:pPr lvl="0">
              <a:buSzPct val="25000"/>
            </a:pPr>
            <a:r>
              <a:rPr lang="en" sz="3000" dirty="0">
                <a:latin typeface="Comic Sans MS"/>
                <a:ea typeface="Comic Sans MS"/>
                <a:cs typeface="Comic Sans MS"/>
                <a:sym typeface="Comic Sans MS"/>
              </a:rPr>
              <a:t>Des élèves d’un lycée d’Alabama ont réalisé une application pour suivre les cochons sauvages</a:t>
            </a:r>
            <a:endParaRPr lang="en" sz="30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2092" y="3830783"/>
            <a:ext cx="4706056" cy="2655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075" y="1466273"/>
            <a:ext cx="4536101" cy="224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7636" y="1462261"/>
            <a:ext cx="3983073" cy="225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125" y="4171903"/>
            <a:ext cx="4384138" cy="2249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9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23528" y="105061"/>
            <a:ext cx="8496944" cy="1163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" sz="3000" dirty="0">
                <a:latin typeface="Comic Sans MS"/>
                <a:ea typeface="Comic Sans MS"/>
                <a:cs typeface="Comic Sans MS"/>
                <a:sym typeface="Comic Sans MS"/>
              </a:rPr>
              <a:t>Application d’étudiants du Trinity College pour le suivi du prix des produits de base en Haiti 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990" y="1607918"/>
            <a:ext cx="3330501" cy="492840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652124" y="1816126"/>
            <a:ext cx="2677200" cy="461699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2764" y="1607918"/>
            <a:ext cx="3661031" cy="485341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4808749" y="1816126"/>
            <a:ext cx="2677200" cy="461699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400" b="1">
                <a:solidFill>
                  <a:schemeClr val="lt1"/>
                </a:solidFill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11232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527" y="1452450"/>
            <a:ext cx="6806024" cy="525602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827584" y="193325"/>
            <a:ext cx="7272808" cy="106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fr-FR" sz="3000" dirty="0">
                <a:latin typeface="Comic Sans MS"/>
                <a:ea typeface="Comic Sans MS"/>
                <a:cs typeface="Comic Sans MS"/>
                <a:sym typeface="Comic Sans MS"/>
              </a:rPr>
              <a:t>Appli d’</a:t>
            </a:r>
            <a:r>
              <a:rPr lang="en" sz="3000" dirty="0">
                <a:latin typeface="Comic Sans MS"/>
                <a:ea typeface="Comic Sans MS"/>
                <a:cs typeface="Comic Sans MS"/>
                <a:sym typeface="Comic Sans MS"/>
              </a:rPr>
              <a:t>étudiants du MIT pour aider les diabétiques à suivre leur taux de sucre</a:t>
            </a:r>
          </a:p>
        </p:txBody>
      </p:sp>
    </p:spTree>
    <p:extLst>
      <p:ext uri="{BB962C8B-B14F-4D97-AF65-F5344CB8AC3E}">
        <p14:creationId xmlns:p14="http://schemas.microsoft.com/office/powerpoint/2010/main" val="10960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539552" y="193325"/>
            <a:ext cx="7992888" cy="106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FR" sz="3000" dirty="0" smtClean="0">
                <a:latin typeface="Comic Sans MS"/>
                <a:ea typeface="Comic Sans MS"/>
                <a:cs typeface="Comic Sans MS"/>
                <a:sym typeface="Comic Sans MS"/>
              </a:rPr>
              <a:t>Applications diverses :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-FR" sz="2000" dirty="0" smtClean="0">
                <a:latin typeface="Comic Sans MS"/>
                <a:ea typeface="Comic Sans MS"/>
                <a:cs typeface="Comic Sans MS"/>
                <a:sym typeface="Comic Sans MS"/>
              </a:rPr>
              <a:t>Guides touristiques interactifs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-FR" sz="2000" dirty="0" smtClean="0">
                <a:latin typeface="Comic Sans MS"/>
                <a:ea typeface="Comic Sans MS"/>
                <a:cs typeface="Comic Sans MS"/>
                <a:sym typeface="Comic Sans MS"/>
              </a:rPr>
              <a:t>suivi des commandes et livraisons de Pizzas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-FR" sz="2000" dirty="0" smtClean="0">
                <a:latin typeface="Comic Sans MS"/>
                <a:ea typeface="Comic Sans MS"/>
                <a:cs typeface="Comic Sans MS"/>
                <a:sym typeface="Comic Sans MS"/>
              </a:rPr>
              <a:t>Relevés et cartographie de données terrain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-FR" sz="2000" dirty="0" smtClean="0">
                <a:latin typeface="Comic Sans MS"/>
                <a:ea typeface="Comic Sans MS"/>
                <a:cs typeface="Comic Sans MS"/>
                <a:sym typeface="Comic Sans MS"/>
              </a:rPr>
              <a:t>Jeux mathématiques</a:t>
            </a:r>
            <a:endParaRPr lang="en" sz="20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2185417"/>
            <a:ext cx="2198182" cy="39078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85417"/>
            <a:ext cx="2199150" cy="3909600"/>
          </a:xfrm>
          <a:prstGeom prst="rect">
            <a:avLst/>
          </a:prstGeom>
        </p:spPr>
      </p:pic>
      <p:sp>
        <p:nvSpPr>
          <p:cNvPr id="6" name="Shape 170"/>
          <p:cNvSpPr txBox="1"/>
          <p:nvPr/>
        </p:nvSpPr>
        <p:spPr>
          <a:xfrm>
            <a:off x="3419872" y="6093296"/>
            <a:ext cx="2198183" cy="491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 smtClean="0">
                <a:latin typeface="Comic Sans MS"/>
                <a:ea typeface="Comic Sans MS"/>
                <a:cs typeface="Comic Sans MS"/>
                <a:sym typeface="Comic Sans MS"/>
              </a:rPr>
              <a:t>Pierre Huguet</a:t>
            </a:r>
            <a:endParaRPr lang="en" sz="1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" name="Shape 170"/>
          <p:cNvSpPr txBox="1"/>
          <p:nvPr/>
        </p:nvSpPr>
        <p:spPr>
          <a:xfrm>
            <a:off x="683569" y="6093296"/>
            <a:ext cx="2180804" cy="491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 smtClean="0">
                <a:latin typeface="Comic Sans MS"/>
                <a:ea typeface="Comic Sans MS"/>
                <a:cs typeface="Comic Sans MS"/>
                <a:sym typeface="Comic Sans MS"/>
              </a:rPr>
              <a:t>Sjaak Bosman</a:t>
            </a:r>
            <a:endParaRPr lang="en" sz="1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058" y="4345657"/>
            <a:ext cx="2864325" cy="174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170"/>
          <p:cNvSpPr txBox="1"/>
          <p:nvPr/>
        </p:nvSpPr>
        <p:spPr>
          <a:xfrm>
            <a:off x="6046225" y="6093296"/>
            <a:ext cx="2630231" cy="491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fr-FR" sz="1600" dirty="0" err="1"/>
              <a:t>Khoi</a:t>
            </a:r>
            <a:r>
              <a:rPr lang="fr-FR" sz="1600" dirty="0"/>
              <a:t> Nguyen </a:t>
            </a:r>
            <a:r>
              <a:rPr lang="fr-FR" sz="1600" dirty="0" err="1"/>
              <a:t>Tran</a:t>
            </a:r>
            <a:r>
              <a:rPr lang="fr-FR" sz="1600" dirty="0"/>
              <a:t> Minh</a:t>
            </a:r>
            <a:endParaRPr lang="en" sz="1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709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299</Words>
  <Application>Microsoft Office PowerPoint</Application>
  <PresentationFormat>Affichage à l'écran (4:3)</PresentationFormat>
  <Paragraphs>59</Paragraphs>
  <Slides>12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Custom Theme</vt:lpstr>
      <vt:lpstr>Custom Theme</vt:lpstr>
      <vt:lpstr>Custom Theme</vt:lpstr>
      <vt:lpstr>Bienvenue à  L’informatique nomade !</vt:lpstr>
      <vt:lpstr>Informatique nomade  </vt:lpstr>
      <vt:lpstr>Présentation PowerPoint</vt:lpstr>
      <vt:lpstr>Présentation PowerPoint</vt:lpstr>
      <vt:lpstr>Affichage de sa position et d’une autre adresse  (utilise la géolocalisation et des services Web)</vt:lpstr>
      <vt:lpstr>Des élèves d’un lycée d’Alabama ont réalisé une application pour suivre les cochons sauvages</vt:lpstr>
      <vt:lpstr>Application d’étudiants du Trinity College pour le suivi du prix des produits de base en Haiti </vt:lpstr>
      <vt:lpstr>Présentation PowerPoint</vt:lpstr>
      <vt:lpstr>Présentation PowerPoint</vt:lpstr>
      <vt:lpstr>A qui s’adresse ce cours ?</vt:lpstr>
      <vt:lpstr>Présentation PowerPoint</vt:lpstr>
      <vt:lpstr>On va essayer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à  Liinformatiqe nomade Mobile CSP!</dc:title>
  <dc:creator>Pierre Huguet</dc:creator>
  <cp:lastModifiedBy>Pierre Huguet</cp:lastModifiedBy>
  <cp:revision>36</cp:revision>
  <dcterms:modified xsi:type="dcterms:W3CDTF">2017-02-23T00:17:15Z</dcterms:modified>
</cp:coreProperties>
</file>