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0" r:id="rId2"/>
    <p:sldId id="302" r:id="rId3"/>
    <p:sldId id="303" r:id="rId4"/>
    <p:sldId id="304" r:id="rId5"/>
    <p:sldId id="305" r:id="rId6"/>
    <p:sldId id="309" r:id="rId7"/>
    <p:sldId id="308" r:id="rId8"/>
    <p:sldId id="310" r:id="rId9"/>
    <p:sldId id="307" r:id="rId10"/>
    <p:sldId id="312" r:id="rId11"/>
    <p:sldId id="313" r:id="rId12"/>
    <p:sldId id="314" r:id="rId13"/>
    <p:sldId id="315" r:id="rId14"/>
    <p:sldId id="316" r:id="rId15"/>
    <p:sldId id="317" r:id="rId16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354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2/22/2018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" y="6233772"/>
            <a:ext cx="576064" cy="5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2/22/2018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3861048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04664"/>
            <a:ext cx="8122953" cy="6120680"/>
          </a:xfrm>
        </p:spPr>
        <p:txBody>
          <a:bodyPr/>
          <a:lstStyle/>
          <a:p>
            <a:pPr algn="ctr"/>
            <a:r>
              <a:rPr lang="fr-FR" sz="6600" dirty="0" smtClean="0"/>
              <a:t>App Inventor</a:t>
            </a:r>
            <a:endParaRPr lang="fr-FR" sz="3600" dirty="0"/>
          </a:p>
          <a:p>
            <a:pPr algn="ctr"/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8000" dirty="0" smtClean="0"/>
              <a:t>liste de points</a:t>
            </a:r>
            <a:endParaRPr lang="fr-FR" sz="4800" dirty="0" smtClean="0"/>
          </a:p>
          <a:p>
            <a:pPr algn="r"/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6600" dirty="0" smtClean="0"/>
              <a:t>Géolocalisation</a:t>
            </a:r>
          </a:p>
          <a:p>
            <a:pPr algn="r"/>
            <a:r>
              <a:rPr lang="fr-FR" sz="6600" dirty="0"/>
              <a:t> </a:t>
            </a:r>
            <a:r>
              <a:rPr lang="fr-FR" sz="6600" dirty="0" smtClean="0"/>
              <a:t>        GPS, Cartes</a:t>
            </a:r>
            <a:br>
              <a:rPr lang="fr-FR" sz="6600" dirty="0" smtClean="0"/>
            </a:br>
            <a:r>
              <a:rPr lang="fr-FR" sz="6600" dirty="0" smtClean="0"/>
              <a:t>           BD réseau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        </a:t>
            </a:r>
            <a:endParaRPr lang="fr-FR" sz="8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95" y="188076"/>
            <a:ext cx="3665965" cy="6048672"/>
          </a:xfrm>
          <a:prstGeom prst="rect">
            <a:avLst/>
          </a:prstGeom>
        </p:spPr>
      </p:pic>
      <p:sp>
        <p:nvSpPr>
          <p:cNvPr id="6" name="Espace réservé du texte 4"/>
          <p:cNvSpPr>
            <a:spLocks noGrp="1"/>
          </p:cNvSpPr>
          <p:nvPr>
            <p:ph type="body" idx="2"/>
          </p:nvPr>
        </p:nvSpPr>
        <p:spPr>
          <a:xfrm>
            <a:off x="8475662" y="2276872"/>
            <a:ext cx="3231976" cy="2439888"/>
          </a:xfrm>
        </p:spPr>
        <p:txBody>
          <a:bodyPr/>
          <a:lstStyle/>
          <a:p>
            <a:pPr algn="ctr"/>
            <a:r>
              <a:rPr lang="fr-FR" sz="239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9151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Typologie courante des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10421413" cy="4343400"/>
          </a:xfrm>
        </p:spPr>
        <p:txBody>
          <a:bodyPr/>
          <a:lstStyle/>
          <a:p>
            <a:r>
              <a:rPr lang="fr-FR" dirty="0" smtClean="0"/>
              <a:t>Les listes sont surtout utilisées dans deux </a:t>
            </a:r>
            <a:r>
              <a:rPr lang="fr-FR" sz="1600" dirty="0" smtClean="0"/>
              <a:t>(ou trois) </a:t>
            </a:r>
            <a:r>
              <a:rPr lang="fr-FR" dirty="0" smtClean="0"/>
              <a:t>modes :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our contenir une liste d’éléments homogènes, </a:t>
            </a:r>
            <a:br>
              <a:rPr lang="fr-FR" dirty="0" smtClean="0"/>
            </a:br>
            <a:r>
              <a:rPr lang="fr-FR" dirty="0" smtClean="0"/>
              <a:t>comme une liste de personnes, de points, …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/>
              <a:t>p</a:t>
            </a:r>
            <a:r>
              <a:rPr lang="fr-FR" dirty="0" smtClean="0"/>
              <a:t>our contenir les différentes propriétés d’un objet</a:t>
            </a:r>
            <a:br>
              <a:rPr lang="fr-FR" dirty="0" smtClean="0"/>
            </a:br>
            <a:r>
              <a:rPr lang="fr-FR" dirty="0" smtClean="0"/>
              <a:t>comme sa latitude, sa longitude, son type, … </a:t>
            </a:r>
          </a:p>
          <a:p>
            <a:r>
              <a:rPr lang="fr-FR" dirty="0" smtClean="0"/>
              <a:t>Pour App Inventor, pas de différence, mais pour nous OUI!!!</a:t>
            </a:r>
          </a:p>
          <a:p>
            <a:pPr lvl="1"/>
            <a:r>
              <a:rPr lang="fr-FR" dirty="0" smtClean="0"/>
              <a:t>Dans </a:t>
            </a:r>
            <a:r>
              <a:rPr lang="fr-FR" dirty="0"/>
              <a:t>la 1° </a:t>
            </a:r>
            <a:r>
              <a:rPr lang="fr-FR" dirty="0" smtClean="0"/>
              <a:t>liste, on va ajouter ou retirer des points en permanence </a:t>
            </a:r>
          </a:p>
          <a:p>
            <a:pPr lvl="1"/>
            <a:r>
              <a:rPr lang="fr-FR" dirty="0" smtClean="0"/>
              <a:t>Dans la 2° liste, chaque point sera toujours défini avec la même liste d’attributs,</a:t>
            </a:r>
            <a:br>
              <a:rPr lang="fr-FR" dirty="0" smtClean="0"/>
            </a:br>
            <a:r>
              <a:rPr lang="fr-FR" dirty="0" smtClean="0"/>
              <a:t>chaque point est conforme à un modèle</a:t>
            </a:r>
            <a:br>
              <a:rPr lang="fr-FR" dirty="0" smtClean="0"/>
            </a:br>
            <a:r>
              <a:rPr lang="fr-FR" dirty="0" smtClean="0"/>
              <a:t>chaque attribut a un sens bien défini.</a:t>
            </a:r>
          </a:p>
          <a:p>
            <a:pPr marL="274320" lvl="1" indent="0">
              <a:buNone/>
            </a:pPr>
            <a:r>
              <a:rPr lang="fr-FR" dirty="0" smtClean="0"/>
              <a:t>	Il est important de les expliciter.</a:t>
            </a:r>
          </a:p>
          <a:p>
            <a:pPr marL="27432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37" y="2967275"/>
            <a:ext cx="3159967" cy="96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2198811"/>
            <a:ext cx="3960440" cy="74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5157192"/>
            <a:ext cx="5184576" cy="7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7502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listes de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8405189" cy="4343400"/>
          </a:xfrm>
        </p:spPr>
        <p:txBody>
          <a:bodyPr/>
          <a:lstStyle/>
          <a:p>
            <a:r>
              <a:rPr lang="fr-FR" dirty="0" smtClean="0"/>
              <a:t>La combinaison des deux types de listes permet d’organiser et gérer les données,</a:t>
            </a:r>
          </a:p>
          <a:p>
            <a:pPr lvl="1"/>
            <a:r>
              <a:rPr lang="fr-FR" dirty="0" smtClean="0"/>
              <a:t>Par exemple si on a une liste de points</a:t>
            </a:r>
          </a:p>
          <a:p>
            <a:pPr lvl="1"/>
            <a:r>
              <a:rPr lang="fr-FR" dirty="0" smtClean="0"/>
              <a:t>Les données de ces points peuvent être</a:t>
            </a:r>
            <a:br>
              <a:rPr lang="fr-FR" dirty="0" smtClean="0"/>
            </a:br>
            <a:r>
              <a:rPr lang="fr-FR" dirty="0" smtClean="0"/>
              <a:t>dans une 2° liste de même longueur, </a:t>
            </a:r>
            <a:br>
              <a:rPr lang="fr-FR" dirty="0" smtClean="0"/>
            </a:br>
            <a:r>
              <a:rPr lang="fr-FR" dirty="0" smtClean="0"/>
              <a:t>dont chaque élément contient les </a:t>
            </a:r>
            <a:br>
              <a:rPr lang="fr-FR" dirty="0" smtClean="0"/>
            </a:br>
            <a:r>
              <a:rPr lang="fr-FR" dirty="0" smtClean="0"/>
              <a:t>données du point au même index.</a:t>
            </a:r>
          </a:p>
          <a:p>
            <a:pPr lvl="1"/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listeDesDataDePoints</a:t>
            </a:r>
            <a:r>
              <a:rPr lang="fr-FR" dirty="0" smtClean="0"/>
              <a:t> est une </a:t>
            </a:r>
            <a:r>
              <a:rPr lang="fr-FR" b="1" dirty="0" smtClean="0"/>
              <a:t>liste de listes</a:t>
            </a:r>
            <a:endParaRPr lang="fr-FR" dirty="0"/>
          </a:p>
          <a:p>
            <a:pPr lvl="1"/>
            <a:r>
              <a:rPr lang="fr-FR" dirty="0"/>
              <a:t>s</a:t>
            </a:r>
            <a:r>
              <a:rPr lang="fr-FR" dirty="0" smtClean="0"/>
              <a:t>es éléments sont </a:t>
            </a:r>
            <a:br>
              <a:rPr lang="fr-FR" dirty="0" smtClean="0"/>
            </a:br>
            <a:r>
              <a:rPr lang="fr-FR" dirty="0" smtClean="0"/>
              <a:t>conformes à un modèle</a:t>
            </a:r>
            <a:br>
              <a:rPr lang="fr-FR" dirty="0" smtClean="0"/>
            </a:br>
            <a:r>
              <a:rPr lang="fr-FR" sz="1600" i="1" dirty="0"/>
              <a:t>latitude, longitude, validité, </a:t>
            </a:r>
            <a:r>
              <a:rPr lang="fr-FR" sz="1600" i="1" dirty="0" smtClean="0"/>
              <a:t/>
            </a:r>
            <a:br>
              <a:rPr lang="fr-FR" sz="1600" i="1" dirty="0" smtClean="0"/>
            </a:br>
            <a:r>
              <a:rPr lang="fr-FR" sz="1600" i="1" dirty="0" smtClean="0"/>
              <a:t>date, distance, type et statut</a:t>
            </a:r>
            <a:br>
              <a:rPr lang="fr-FR" sz="1600" i="1" dirty="0" smtClean="0"/>
            </a:br>
            <a:endParaRPr lang="fr-FR" sz="1600" dirty="0"/>
          </a:p>
          <a:p>
            <a:pPr lvl="1"/>
            <a:r>
              <a:rPr lang="fr-FR" sz="1800" dirty="0" smtClean="0"/>
              <a:t>Nota : App Inventor propose également une forme de type dictionnaire (</a:t>
            </a:r>
            <a:r>
              <a:rPr lang="fr-FR" sz="1800" dirty="0" err="1" smtClean="0"/>
              <a:t>clef,valeur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sp>
        <p:nvSpPr>
          <p:cNvPr id="7" name="Forme libre 6"/>
          <p:cNvSpPr/>
          <p:nvPr/>
        </p:nvSpPr>
        <p:spPr>
          <a:xfrm>
            <a:off x="9475354" y="1754659"/>
            <a:ext cx="504056" cy="1610040"/>
          </a:xfrm>
          <a:custGeom>
            <a:avLst/>
            <a:gdLst>
              <a:gd name="connsiteX0" fmla="*/ 634313 w 634313"/>
              <a:gd name="connsiteY0" fmla="*/ 0 h 1622854"/>
              <a:gd name="connsiteX1" fmla="*/ 477794 w 634313"/>
              <a:gd name="connsiteY1" fmla="*/ 197708 h 1622854"/>
              <a:gd name="connsiteX2" fmla="*/ 411892 w 634313"/>
              <a:gd name="connsiteY2" fmla="*/ 700216 h 1622854"/>
              <a:gd name="connsiteX3" fmla="*/ 337751 w 634313"/>
              <a:gd name="connsiteY3" fmla="*/ 1367481 h 1622854"/>
              <a:gd name="connsiteX4" fmla="*/ 172994 w 634313"/>
              <a:gd name="connsiteY4" fmla="*/ 1573427 h 1622854"/>
              <a:gd name="connsiteX5" fmla="*/ 0 w 634313"/>
              <a:gd name="connsiteY5" fmla="*/ 1622854 h 16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313" h="1622854">
                <a:moveTo>
                  <a:pt x="634313" y="0"/>
                </a:moveTo>
                <a:cubicBezTo>
                  <a:pt x="574588" y="40502"/>
                  <a:pt x="514864" y="81005"/>
                  <a:pt x="477794" y="197708"/>
                </a:cubicBezTo>
                <a:cubicBezTo>
                  <a:pt x="440724" y="314411"/>
                  <a:pt x="435232" y="505254"/>
                  <a:pt x="411892" y="700216"/>
                </a:cubicBezTo>
                <a:cubicBezTo>
                  <a:pt x="388552" y="895178"/>
                  <a:pt x="377567" y="1221946"/>
                  <a:pt x="337751" y="1367481"/>
                </a:cubicBezTo>
                <a:cubicBezTo>
                  <a:pt x="297935" y="1513016"/>
                  <a:pt x="229286" y="1530865"/>
                  <a:pt x="172994" y="1573427"/>
                </a:cubicBezTo>
                <a:cubicBezTo>
                  <a:pt x="116702" y="1615989"/>
                  <a:pt x="58351" y="1619421"/>
                  <a:pt x="0" y="162285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9478788" y="2990335"/>
            <a:ext cx="504056" cy="518380"/>
          </a:xfrm>
          <a:custGeom>
            <a:avLst/>
            <a:gdLst>
              <a:gd name="connsiteX0" fmla="*/ 634313 w 634313"/>
              <a:gd name="connsiteY0" fmla="*/ 0 h 1622854"/>
              <a:gd name="connsiteX1" fmla="*/ 477794 w 634313"/>
              <a:gd name="connsiteY1" fmla="*/ 197708 h 1622854"/>
              <a:gd name="connsiteX2" fmla="*/ 411892 w 634313"/>
              <a:gd name="connsiteY2" fmla="*/ 700216 h 1622854"/>
              <a:gd name="connsiteX3" fmla="*/ 337751 w 634313"/>
              <a:gd name="connsiteY3" fmla="*/ 1367481 h 1622854"/>
              <a:gd name="connsiteX4" fmla="*/ 172994 w 634313"/>
              <a:gd name="connsiteY4" fmla="*/ 1573427 h 1622854"/>
              <a:gd name="connsiteX5" fmla="*/ 0 w 634313"/>
              <a:gd name="connsiteY5" fmla="*/ 1622854 h 16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313" h="1622854">
                <a:moveTo>
                  <a:pt x="634313" y="0"/>
                </a:moveTo>
                <a:cubicBezTo>
                  <a:pt x="574588" y="40502"/>
                  <a:pt x="514864" y="81005"/>
                  <a:pt x="477794" y="197708"/>
                </a:cubicBezTo>
                <a:cubicBezTo>
                  <a:pt x="440724" y="314411"/>
                  <a:pt x="435232" y="505254"/>
                  <a:pt x="411892" y="700216"/>
                </a:cubicBezTo>
                <a:cubicBezTo>
                  <a:pt x="388552" y="895178"/>
                  <a:pt x="377567" y="1221946"/>
                  <a:pt x="337751" y="1367481"/>
                </a:cubicBezTo>
                <a:cubicBezTo>
                  <a:pt x="297935" y="1513016"/>
                  <a:pt x="229286" y="1530865"/>
                  <a:pt x="172994" y="1573427"/>
                </a:cubicBezTo>
                <a:cubicBezTo>
                  <a:pt x="116702" y="1615989"/>
                  <a:pt x="58351" y="1619421"/>
                  <a:pt x="0" y="162285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 flipV="1">
            <a:off x="9478788" y="3652730"/>
            <a:ext cx="504056" cy="713323"/>
          </a:xfrm>
          <a:custGeom>
            <a:avLst/>
            <a:gdLst>
              <a:gd name="connsiteX0" fmla="*/ 634313 w 634313"/>
              <a:gd name="connsiteY0" fmla="*/ 0 h 1622854"/>
              <a:gd name="connsiteX1" fmla="*/ 477794 w 634313"/>
              <a:gd name="connsiteY1" fmla="*/ 197708 h 1622854"/>
              <a:gd name="connsiteX2" fmla="*/ 411892 w 634313"/>
              <a:gd name="connsiteY2" fmla="*/ 700216 h 1622854"/>
              <a:gd name="connsiteX3" fmla="*/ 337751 w 634313"/>
              <a:gd name="connsiteY3" fmla="*/ 1367481 h 1622854"/>
              <a:gd name="connsiteX4" fmla="*/ 172994 w 634313"/>
              <a:gd name="connsiteY4" fmla="*/ 1573427 h 1622854"/>
              <a:gd name="connsiteX5" fmla="*/ 0 w 634313"/>
              <a:gd name="connsiteY5" fmla="*/ 1622854 h 16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313" h="1622854">
                <a:moveTo>
                  <a:pt x="634313" y="0"/>
                </a:moveTo>
                <a:cubicBezTo>
                  <a:pt x="574588" y="40502"/>
                  <a:pt x="514864" y="81005"/>
                  <a:pt x="477794" y="197708"/>
                </a:cubicBezTo>
                <a:cubicBezTo>
                  <a:pt x="440724" y="314411"/>
                  <a:pt x="435232" y="505254"/>
                  <a:pt x="411892" y="700216"/>
                </a:cubicBezTo>
                <a:cubicBezTo>
                  <a:pt x="388552" y="895178"/>
                  <a:pt x="377567" y="1221946"/>
                  <a:pt x="337751" y="1367481"/>
                </a:cubicBezTo>
                <a:cubicBezTo>
                  <a:pt x="297935" y="1513016"/>
                  <a:pt x="229286" y="1530865"/>
                  <a:pt x="172994" y="1573427"/>
                </a:cubicBezTo>
                <a:cubicBezTo>
                  <a:pt x="116702" y="1615989"/>
                  <a:pt x="58351" y="1619421"/>
                  <a:pt x="0" y="162285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4554297"/>
            <a:ext cx="4896544" cy="962935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2480354"/>
            <a:ext cx="2948930" cy="44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77" y="1586623"/>
            <a:ext cx="5118783" cy="39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710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5" y="274640"/>
            <a:ext cx="10853461" cy="1325559"/>
          </a:xfrm>
        </p:spPr>
        <p:txBody>
          <a:bodyPr/>
          <a:lstStyle/>
          <a:p>
            <a:r>
              <a:rPr lang="fr-FR" dirty="0" smtClean="0"/>
              <a:t>Naviguer dans une liste de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0156" y="1828800"/>
            <a:ext cx="7992888" cy="592088"/>
          </a:xfrm>
        </p:spPr>
        <p:txBody>
          <a:bodyPr/>
          <a:lstStyle/>
          <a:p>
            <a:pPr marL="45720" indent="0">
              <a:buNone/>
            </a:pPr>
            <a:r>
              <a:rPr lang="fr-FR" dirty="0" smtClean="0"/>
              <a:t>Comment mettre à jour la </a:t>
            </a:r>
            <a:r>
              <a:rPr lang="fr-FR" i="1" dirty="0" smtClean="0"/>
              <a:t>longitude</a:t>
            </a:r>
            <a:r>
              <a:rPr lang="fr-FR" dirty="0" smtClean="0"/>
              <a:t> du point </a:t>
            </a:r>
            <a:r>
              <a:rPr lang="fr-FR" i="1" dirty="0" smtClean="0"/>
              <a:t>Pierre</a:t>
            </a:r>
            <a:r>
              <a:rPr lang="fr-FR" dirty="0" smtClean="0"/>
              <a:t> ?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742563"/>
            <a:ext cx="5200860" cy="291057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86300" y="2420888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1. Rechercher son index dans </a:t>
            </a:r>
            <a:r>
              <a:rPr lang="fr-FR" sz="1600" i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listeDesTagsDePoints</a:t>
            </a:r>
            <a:endParaRPr lang="fr-FR" sz="1600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86299" y="29249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2. Si il a été trouvé (index &gt;0)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latin typeface="Comic Sans MS" panose="030F0702030302020204" pitchFamily="66" charset="0"/>
              </a:rPr>
              <a:t>sélectionner les données</a:t>
            </a:r>
            <a:br>
              <a:rPr lang="fr-FR" sz="1600" dirty="0" smtClean="0">
                <a:latin typeface="Comic Sans MS" panose="030F0702030302020204" pitchFamily="66" charset="0"/>
              </a:rPr>
            </a:br>
            <a:r>
              <a:rPr lang="fr-FR" sz="1600" dirty="0" smtClean="0">
                <a:latin typeface="Comic Sans MS" panose="030F0702030302020204" pitchFamily="66" charset="0"/>
              </a:rPr>
              <a:t>                     au même index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latin typeface="Comic Sans MS" panose="030F0702030302020204" pitchFamily="66" charset="0"/>
              </a:rPr>
              <a:t>dans la </a:t>
            </a:r>
            <a:r>
              <a:rPr lang="fr-FR" sz="1600" i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listeDesDataDePoints</a:t>
            </a:r>
            <a:endParaRPr lang="fr-FR" sz="1600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86300" y="357301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3</a:t>
            </a:r>
            <a:r>
              <a:rPr lang="fr-FR" sz="1600" dirty="0" smtClean="0">
                <a:latin typeface="Comic Sans MS" panose="030F0702030302020204" pitchFamily="66" charset="0"/>
              </a:rPr>
              <a:t>. Dans la liste </a:t>
            </a:r>
            <a:r>
              <a:rPr lang="fr-FR" sz="16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data</a:t>
            </a:r>
            <a:r>
              <a:rPr lang="fr-FR" sz="1600" dirty="0" smtClean="0">
                <a:latin typeface="Comic Sans MS" panose="030F0702030302020204" pitchFamily="66" charset="0"/>
              </a:rPr>
              <a:t> sélectionnée récupérer les données</a:t>
            </a:r>
            <a:br>
              <a:rPr lang="fr-FR" sz="1600" dirty="0" smtClean="0">
                <a:latin typeface="Comic Sans MS" panose="030F0702030302020204" pitchFamily="66" charset="0"/>
              </a:rPr>
            </a:br>
            <a:r>
              <a:rPr lang="fr-FR" sz="1600" dirty="0" smtClean="0">
                <a:latin typeface="Comic Sans MS" panose="030F0702030302020204" pitchFamily="66" charset="0"/>
              </a:rPr>
              <a:t>                   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latin typeface="Comic Sans MS" panose="030F0702030302020204" pitchFamily="66" charset="0"/>
              </a:rPr>
              <a:t> à l’index de la</a:t>
            </a:r>
            <a:r>
              <a:rPr lang="fr-FR" sz="1600" dirty="0"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latin typeface="Comic Sans MS" panose="030F0702030302020204" pitchFamily="66" charset="0"/>
              </a:rPr>
              <a:t>longitude  </a:t>
            </a:r>
            <a:r>
              <a:rPr lang="fr-FR" sz="16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PT_INDEX_LONG</a:t>
            </a:r>
            <a:endParaRPr lang="fr-FR" sz="1600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3" y="5013176"/>
            <a:ext cx="8109707" cy="1231091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2422004" y="4493096"/>
            <a:ext cx="9001000" cy="592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5pPr>
          </a:lstStyle>
          <a:p>
            <a:pPr marL="45720" indent="0" algn="r">
              <a:buFont typeface="Arial" pitchFamily="34"/>
              <a:buNone/>
            </a:pPr>
            <a:r>
              <a:rPr lang="fr-FR" dirty="0" smtClean="0"/>
              <a:t>On peut faire la même chose sans variable intermédiaire</a:t>
            </a:r>
            <a:br>
              <a:rPr lang="fr-FR" dirty="0" smtClean="0"/>
            </a:br>
            <a:r>
              <a:rPr lang="fr-FR" dirty="0" smtClean="0">
                <a:solidFill>
                  <a:srgbClr val="0070C0"/>
                </a:solidFill>
              </a:rPr>
              <a:t>Une seule ligne à lire de droite  gauche 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4797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Listes : bonnes pratiques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Si vous ne voulez pas de changement au contenu d’une liste, transmettez toujours une copie, </a:t>
            </a:r>
            <a:r>
              <a:rPr lang="fr-FR" sz="1800" dirty="0" smtClean="0"/>
              <a:t>par exemple dans un appel de procédure ou avec un modèle</a:t>
            </a:r>
            <a:br>
              <a:rPr lang="fr-FR" sz="1800" dirty="0" smtClean="0"/>
            </a:br>
            <a:endParaRPr lang="fr-FR" sz="1800" dirty="0" smtClean="0"/>
          </a:p>
          <a:p>
            <a:r>
              <a:rPr lang="fr-FR" sz="2000" dirty="0" smtClean="0"/>
              <a:t>Dès que vous définissez une liste, définissez IMMEDIATEMENT une procédure qui contrôle la conformité de ses éléments à un modèle,</a:t>
            </a:r>
          </a:p>
          <a:p>
            <a:r>
              <a:rPr lang="fr-FR" sz="2000" dirty="0"/>
              <a:t>Vérifiez que les données </a:t>
            </a:r>
            <a:r>
              <a:rPr lang="fr-FR" sz="2000" dirty="0" smtClean="0"/>
              <a:t>sont bien des </a:t>
            </a:r>
            <a:r>
              <a:rPr lang="fr-FR" sz="2000" dirty="0"/>
              <a:t>listes </a:t>
            </a:r>
            <a:r>
              <a:rPr lang="fr-FR" sz="2000" dirty="0" smtClean="0"/>
              <a:t>avant de les traiter comme telles et </a:t>
            </a:r>
            <a:r>
              <a:rPr lang="fr-FR" sz="2000" dirty="0"/>
              <a:t>que les index demandés ne dépassent pas la taille de la </a:t>
            </a:r>
            <a:r>
              <a:rPr lang="fr-FR" sz="2000" dirty="0" smtClean="0"/>
              <a:t>liste</a:t>
            </a:r>
          </a:p>
          <a:p>
            <a:r>
              <a:rPr lang="fr-FR" sz="2000" dirty="0" smtClean="0"/>
              <a:t>Ne laissez jamais rentrer, un élément ou une mise à jour non vérifiée  </a:t>
            </a:r>
          </a:p>
          <a:p>
            <a:r>
              <a:rPr lang="fr-FR" sz="2000" dirty="0" smtClean="0"/>
              <a:t>Quand vous exploitez des listes liées entre elles (ex : liste de tags et liste de leurs données) utilisez des procédures qui masquent le détail de navigation,</a:t>
            </a:r>
          </a:p>
          <a:p>
            <a:r>
              <a:rPr lang="fr-FR" sz="2000" dirty="0" smtClean="0"/>
              <a:t>Faites des exercices!!!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447553"/>
            <a:ext cx="5286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471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Reprenons le cas de points géo-localisés échangés sur le web,</a:t>
            </a:r>
            <a:br>
              <a:rPr lang="fr-FR" dirty="0" smtClean="0"/>
            </a:br>
            <a:r>
              <a:rPr lang="fr-FR" dirty="0" smtClean="0"/>
              <a:t>avec une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listedeTagsdePoints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/>
              <a:t>et une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listeDeDataDePoints</a:t>
            </a:r>
            <a:r>
              <a:rPr lang="fr-FR" dirty="0"/>
              <a:t> </a:t>
            </a:r>
            <a:r>
              <a:rPr lang="fr-FR" dirty="0" smtClean="0"/>
              <a:t> conformes à la liste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modeleDePoints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/>
              <a:t>:</a:t>
            </a:r>
          </a:p>
          <a:p>
            <a:r>
              <a:rPr lang="fr-FR" dirty="0"/>
              <a:t>Les </a:t>
            </a:r>
            <a:r>
              <a:rPr lang="fr-FR" dirty="0" smtClean="0"/>
              <a:t>routines de base que l’on met en place comprennent :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data</a:t>
            </a:r>
            <a:r>
              <a:rPr lang="fr-FR" dirty="0" smtClean="0"/>
              <a:t>(</a:t>
            </a:r>
            <a:r>
              <a:rPr lang="fr-FR" i="1" dirty="0" smtClean="0"/>
              <a:t>tag</a:t>
            </a:r>
            <a:r>
              <a:rPr lang="fr-FR" dirty="0" smtClean="0"/>
              <a:t>) : renvoie la liste des données correspondant à un tag dont on donne le nom, avec répercussion des modifications dans la source. </a:t>
            </a:r>
            <a:br>
              <a:rPr lang="fr-FR" dirty="0" smtClean="0"/>
            </a:br>
            <a:r>
              <a:rPr lang="fr-FR" dirty="0" smtClean="0"/>
              <a:t>Renvoie une valeur vide si le tag n’existe pas.</a:t>
            </a:r>
          </a:p>
          <a:p>
            <a:pPr lvl="1"/>
            <a:r>
              <a:rPr lang="fr-FR" dirty="0" err="1" smtClean="0">
                <a:solidFill>
                  <a:srgbClr val="7030A0"/>
                </a:solidFill>
              </a:rPr>
              <a:t>tagValide</a:t>
            </a:r>
            <a:r>
              <a:rPr lang="fr-FR" dirty="0" smtClean="0">
                <a:solidFill>
                  <a:srgbClr val="7030A0"/>
                </a:solidFill>
              </a:rPr>
              <a:t>?</a:t>
            </a:r>
            <a:r>
              <a:rPr lang="fr-FR" dirty="0" smtClean="0"/>
              <a:t>(</a:t>
            </a:r>
            <a:r>
              <a:rPr lang="fr-FR" i="1" dirty="0" smtClean="0"/>
              <a:t>tag</a:t>
            </a:r>
            <a:r>
              <a:rPr lang="fr-FR" dirty="0" smtClean="0"/>
              <a:t>) : vrai si le tag est valide, i.e</a:t>
            </a:r>
            <a:r>
              <a:rPr lang="fr-FR" dirty="0"/>
              <a:t>.</a:t>
            </a:r>
            <a:r>
              <a:rPr lang="fr-FR" dirty="0" smtClean="0"/>
              <a:t> une chaine non nulle, sans espace (blanc) et qui –dans notre exemple – ne commence pas par "_" </a:t>
            </a:r>
          </a:p>
          <a:p>
            <a:pPr lvl="1"/>
            <a:r>
              <a:rPr lang="fr-FR" dirty="0" err="1" smtClean="0">
                <a:solidFill>
                  <a:srgbClr val="7030A0"/>
                </a:solidFill>
              </a:rPr>
              <a:t>tagDataValide</a:t>
            </a:r>
            <a:r>
              <a:rPr lang="fr-FR" dirty="0" smtClean="0">
                <a:solidFill>
                  <a:srgbClr val="7030A0"/>
                </a:solidFill>
              </a:rPr>
              <a:t>?</a:t>
            </a:r>
            <a:r>
              <a:rPr lang="fr-FR" dirty="0" smtClean="0"/>
              <a:t>(</a:t>
            </a:r>
            <a:r>
              <a:rPr lang="fr-FR" i="1" dirty="0" smtClean="0"/>
              <a:t>data</a:t>
            </a:r>
            <a:r>
              <a:rPr lang="fr-FR" dirty="0" smtClean="0"/>
              <a:t>) : vrai si data est conforme au modèle </a:t>
            </a:r>
            <a:r>
              <a:rPr lang="fr-FR" dirty="0" err="1" smtClean="0">
                <a:solidFill>
                  <a:srgbClr val="7030A0"/>
                </a:solidFill>
              </a:rPr>
              <a:t>modeleDePoints</a:t>
            </a:r>
            <a:endParaRPr lang="fr-FR" dirty="0" smtClean="0">
              <a:solidFill>
                <a:srgbClr val="7030A0"/>
              </a:solidFill>
            </a:endParaRPr>
          </a:p>
          <a:p>
            <a:pPr lvl="1"/>
            <a:r>
              <a:rPr lang="fr-FR" dirty="0" err="1" smtClean="0">
                <a:solidFill>
                  <a:srgbClr val="7030A0"/>
                </a:solidFill>
              </a:rPr>
              <a:t>tagEtDataTousValides</a:t>
            </a:r>
            <a:r>
              <a:rPr lang="fr-FR" dirty="0" smtClean="0">
                <a:solidFill>
                  <a:srgbClr val="7030A0"/>
                </a:solidFill>
              </a:rPr>
              <a:t>? : </a:t>
            </a:r>
            <a:r>
              <a:rPr lang="fr-FR" dirty="0"/>
              <a:t>vrai </a:t>
            </a:r>
            <a:r>
              <a:rPr lang="fr-FR" dirty="0" smtClean="0"/>
              <a:t>si tous les tags et toutes les données </a:t>
            </a:r>
            <a:r>
              <a:rPr lang="fr-FR" dirty="0" err="1" smtClean="0"/>
              <a:t>sotn</a:t>
            </a:r>
            <a:r>
              <a:rPr lang="fr-FR" dirty="0" smtClean="0"/>
              <a:t> valides dans les listes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</a:rPr>
              <a:t>listedeTagsdePoints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/>
              <a:t>et une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</a:rPr>
              <a:t>listeDeDataDePoints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pPr lvl="1"/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4700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</a:t>
            </a:r>
            <a:r>
              <a:rPr lang="fr-FR" sz="2200" dirty="0" smtClean="0"/>
              <a:t>: utilitaires de navigation et contrôle</a:t>
            </a:r>
            <a:endParaRPr lang="fr-FR" sz="2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47" y="3501008"/>
            <a:ext cx="5078870" cy="272067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47" y="1908080"/>
            <a:ext cx="5155221" cy="14784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7" y="1658078"/>
            <a:ext cx="6071039" cy="17284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7" y="3557386"/>
            <a:ext cx="619142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0221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Affichage d’une série de points 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1217615" y="1828800"/>
            <a:ext cx="4387913" cy="4343400"/>
          </a:xfrm>
        </p:spPr>
        <p:txBody>
          <a:bodyPr/>
          <a:lstStyle/>
          <a:p>
            <a:pPr marL="45720" indent="0">
              <a:buNone/>
            </a:pPr>
            <a:r>
              <a:rPr lang="fr-FR" dirty="0" smtClean="0"/>
              <a:t>Dans cette version nous allons : </a:t>
            </a:r>
          </a:p>
          <a:p>
            <a:r>
              <a:rPr lang="fr-FR" dirty="0" smtClean="0"/>
              <a:t>Définir un modèle de points</a:t>
            </a:r>
          </a:p>
          <a:p>
            <a:r>
              <a:rPr lang="fr-FR" dirty="0" smtClean="0"/>
              <a:t>Créer et gérer ces points dans  des listes </a:t>
            </a:r>
          </a:p>
          <a:p>
            <a:r>
              <a:rPr lang="fr-FR" dirty="0" smtClean="0"/>
              <a:t>et les afficher sur une carte en fonction de leur type et de leur statut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2" y="1772993"/>
            <a:ext cx="2705382" cy="4463754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8542684" y="378904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28" y="1811717"/>
            <a:ext cx="2865148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408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abordées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listes et l’organisation des données,</a:t>
            </a:r>
          </a:p>
          <a:p>
            <a:r>
              <a:rPr lang="fr-FR" dirty="0" smtClean="0"/>
              <a:t>La navigation dans les listes et </a:t>
            </a:r>
            <a:r>
              <a:rPr lang="fr-FR" dirty="0"/>
              <a:t>listes de </a:t>
            </a:r>
            <a:r>
              <a:rPr lang="fr-FR" dirty="0" smtClean="0"/>
              <a:t>liste,</a:t>
            </a:r>
          </a:p>
          <a:p>
            <a:r>
              <a:rPr lang="fr-FR" dirty="0"/>
              <a:t>Les variables globales et locales</a:t>
            </a:r>
            <a:r>
              <a:rPr lang="fr-FR" dirty="0" smtClean="0"/>
              <a:t>,</a:t>
            </a:r>
          </a:p>
          <a:p>
            <a:r>
              <a:rPr lang="fr-FR" dirty="0" smtClean="0"/>
              <a:t>Les constantes (ou pseudo-constantes)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227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821" y="1828800"/>
            <a:ext cx="6264696" cy="4343400"/>
          </a:xfrm>
        </p:spPr>
        <p:txBody>
          <a:bodyPr/>
          <a:lstStyle/>
          <a:p>
            <a:r>
              <a:rPr lang="fr-FR" dirty="0" smtClean="0"/>
              <a:t>Les listes permettent d’organiser les données, par exemple</a:t>
            </a:r>
          </a:p>
          <a:p>
            <a:pPr lvl="1"/>
            <a:r>
              <a:rPr lang="fr-FR" dirty="0" smtClean="0"/>
              <a:t>la liste des noms de personnes</a:t>
            </a:r>
          </a:p>
          <a:p>
            <a:pPr lvl="1"/>
            <a:r>
              <a:rPr lang="fr-FR" dirty="0" smtClean="0"/>
              <a:t>la </a:t>
            </a:r>
            <a:r>
              <a:rPr lang="fr-FR" dirty="0" smtClean="0"/>
              <a:t>liste </a:t>
            </a:r>
            <a:r>
              <a:rPr lang="fr-FR" dirty="0" smtClean="0"/>
              <a:t>des données de chaque personne: </a:t>
            </a:r>
            <a:br>
              <a:rPr lang="fr-FR" dirty="0" smtClean="0"/>
            </a:br>
            <a:r>
              <a:rPr lang="fr-FR" dirty="0" smtClean="0"/>
              <a:t>sa </a:t>
            </a:r>
            <a:r>
              <a:rPr lang="fr-FR" dirty="0" smtClean="0">
                <a:solidFill>
                  <a:srgbClr val="0070C0"/>
                </a:solidFill>
              </a:rPr>
              <a:t>localisation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son </a:t>
            </a:r>
            <a:r>
              <a:rPr lang="fr-FR" dirty="0">
                <a:solidFill>
                  <a:srgbClr val="0070C0"/>
                </a:solidFill>
              </a:rPr>
              <a:t>type</a:t>
            </a:r>
            <a:r>
              <a:rPr lang="fr-FR" dirty="0" smtClean="0"/>
              <a:t>        </a:t>
            </a:r>
            <a:r>
              <a:rPr lang="fr-FR" dirty="0" smtClean="0"/>
              <a:t> </a:t>
            </a:r>
            <a:r>
              <a:rPr lang="fr-FR" dirty="0" smtClean="0"/>
              <a:t>/</a:t>
            </a:r>
            <a:br>
              <a:rPr lang="fr-FR" dirty="0" smtClean="0"/>
            </a:br>
            <a:r>
              <a:rPr lang="fr-FR" dirty="0" smtClean="0"/>
              <a:t>ou son </a:t>
            </a:r>
            <a:r>
              <a:rPr lang="fr-FR" dirty="0">
                <a:solidFill>
                  <a:srgbClr val="0070C0"/>
                </a:solidFill>
              </a:rPr>
              <a:t>statut</a:t>
            </a:r>
            <a:r>
              <a:rPr lang="fr-FR" dirty="0" smtClean="0"/>
              <a:t>  </a:t>
            </a:r>
            <a:r>
              <a:rPr lang="fr-FR" dirty="0" smtClean="0"/>
              <a:t>    </a:t>
            </a:r>
            <a:r>
              <a:rPr lang="fr-FR" dirty="0" smtClean="0"/>
              <a:t>/</a:t>
            </a:r>
          </a:p>
          <a:p>
            <a:r>
              <a:rPr lang="fr-FR" dirty="0" smtClean="0"/>
              <a:t>Ces structures peuvent être </a:t>
            </a:r>
            <a:r>
              <a:rPr lang="fr-FR" dirty="0" smtClean="0"/>
              <a:t>imbriquées,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ici </a:t>
            </a:r>
            <a:r>
              <a:rPr lang="fr-FR" dirty="0" smtClean="0"/>
              <a:t>on a :</a:t>
            </a:r>
            <a:endParaRPr lang="fr-FR" dirty="0"/>
          </a:p>
          <a:p>
            <a:pPr lvl="1"/>
            <a:r>
              <a:rPr lang="fr-FR" dirty="0" smtClean="0"/>
              <a:t>une liste simple de </a:t>
            </a:r>
            <a:r>
              <a:rPr lang="fr-FR" dirty="0" smtClean="0"/>
              <a:t>noms,</a:t>
            </a:r>
            <a:endParaRPr lang="fr-FR" dirty="0"/>
          </a:p>
          <a:p>
            <a:pPr lvl="1"/>
            <a:r>
              <a:rPr lang="fr-FR" dirty="0" smtClean="0"/>
              <a:t>une liste de données donc chaque élément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est </a:t>
            </a:r>
            <a:r>
              <a:rPr lang="fr-FR" dirty="0" smtClean="0"/>
              <a:t>lui-même une liste de </a:t>
            </a:r>
            <a:r>
              <a:rPr lang="fr-FR" dirty="0" smtClean="0"/>
              <a:t>propriétés </a:t>
            </a:r>
            <a:endParaRPr lang="fr-FR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6886500" y="1700808"/>
            <a:ext cx="4680520" cy="4104456"/>
            <a:chOff x="46932" y="663458"/>
            <a:chExt cx="4453060" cy="3854954"/>
          </a:xfrm>
        </p:grpSpPr>
        <p:grpSp>
          <p:nvGrpSpPr>
            <p:cNvPr id="5" name="Groupe 4"/>
            <p:cNvGrpSpPr/>
            <p:nvPr/>
          </p:nvGrpSpPr>
          <p:grpSpPr>
            <a:xfrm>
              <a:off x="251520" y="1484784"/>
              <a:ext cx="936104" cy="2592288"/>
              <a:chOff x="395536" y="1484784"/>
              <a:chExt cx="936104" cy="259228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95536" y="1484784"/>
                <a:ext cx="936104" cy="25922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95536" y="1484784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Phil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95536" y="1916832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 smtClean="0">
                    <a:solidFill>
                      <a:schemeClr val="tx1"/>
                    </a:solidFill>
                  </a:rPr>
                  <a:t>Wissem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95536" y="2348880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Pierre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95536" y="2780928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Sophie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5536" y="3212976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Ralph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95536" y="3645024"/>
                <a:ext cx="936104" cy="432048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Iris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 rot="16200000">
              <a:off x="1583529" y="912859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type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 rot="16200000">
              <a:off x="2143614" y="881564"/>
              <a:ext cx="743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status</a:t>
              </a:r>
              <a:endParaRPr lang="fr-FR" dirty="0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1664972" y="1484784"/>
              <a:ext cx="2835020" cy="2592288"/>
              <a:chOff x="1376940" y="1484784"/>
              <a:chExt cx="2835020" cy="259228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403648" y="1484784"/>
                <a:ext cx="2808312" cy="25922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Groupe 12"/>
              <p:cNvGrpSpPr/>
              <p:nvPr/>
            </p:nvGrpSpPr>
            <p:grpSpPr>
              <a:xfrm>
                <a:off x="1403648" y="1484784"/>
                <a:ext cx="2808312" cy="432048"/>
                <a:chOff x="1403648" y="1484784"/>
                <a:chExt cx="2808312" cy="432048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1403648" y="1484784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5" name="Image 3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16046" y="1530084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36" name="Ellipse 35"/>
                <p:cNvSpPr/>
                <p:nvPr/>
              </p:nvSpPr>
              <p:spPr>
                <a:xfrm>
                  <a:off x="2123728" y="1571037"/>
                  <a:ext cx="360040" cy="3048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" name="Groupe 13"/>
              <p:cNvGrpSpPr/>
              <p:nvPr/>
            </p:nvGrpSpPr>
            <p:grpSpPr>
              <a:xfrm>
                <a:off x="1403648" y="1916832"/>
                <a:ext cx="2808312" cy="432048"/>
                <a:chOff x="1403648" y="1916832"/>
                <a:chExt cx="2808312" cy="432048"/>
              </a:xfrm>
            </p:grpSpPr>
            <p:pic>
              <p:nvPicPr>
                <p:cNvPr id="31" name="Imag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1988840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32" name="Ellipse 31"/>
                <p:cNvSpPr/>
                <p:nvPr/>
              </p:nvSpPr>
              <p:spPr>
                <a:xfrm>
                  <a:off x="2123728" y="1988840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403648" y="1916832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oupe 14"/>
              <p:cNvGrpSpPr/>
              <p:nvPr/>
            </p:nvGrpSpPr>
            <p:grpSpPr>
              <a:xfrm>
                <a:off x="1403648" y="2348880"/>
                <a:ext cx="2808312" cy="432048"/>
                <a:chOff x="1403648" y="2348880"/>
                <a:chExt cx="2808312" cy="432048"/>
              </a:xfrm>
            </p:grpSpPr>
            <p:sp>
              <p:nvSpPr>
                <p:cNvPr id="28" name="Ellipse 27"/>
                <p:cNvSpPr/>
                <p:nvPr/>
              </p:nvSpPr>
              <p:spPr>
                <a:xfrm>
                  <a:off x="2123728" y="2435133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29" name="Image 2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2394180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30" name="Rectangle 29"/>
                <p:cNvSpPr/>
                <p:nvPr/>
              </p:nvSpPr>
              <p:spPr>
                <a:xfrm>
                  <a:off x="1403648" y="2348880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e 15"/>
              <p:cNvGrpSpPr/>
              <p:nvPr/>
            </p:nvGrpSpPr>
            <p:grpSpPr>
              <a:xfrm>
                <a:off x="1403648" y="2780928"/>
                <a:ext cx="2808312" cy="432048"/>
                <a:chOff x="1403648" y="2780928"/>
                <a:chExt cx="2808312" cy="432048"/>
              </a:xfrm>
            </p:grpSpPr>
            <p:pic>
              <p:nvPicPr>
                <p:cNvPr id="25" name="Image 2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648" y="2844530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26" name="Ellipse 25"/>
                <p:cNvSpPr/>
                <p:nvPr/>
              </p:nvSpPr>
              <p:spPr>
                <a:xfrm>
                  <a:off x="2123728" y="2836125"/>
                  <a:ext cx="360040" cy="3048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403648" y="2780928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e 16"/>
              <p:cNvGrpSpPr/>
              <p:nvPr/>
            </p:nvGrpSpPr>
            <p:grpSpPr>
              <a:xfrm>
                <a:off x="1402808" y="3212976"/>
                <a:ext cx="2809152" cy="432048"/>
                <a:chOff x="1402808" y="3212976"/>
                <a:chExt cx="2809152" cy="432048"/>
              </a:xfrm>
            </p:grpSpPr>
            <p:pic>
              <p:nvPicPr>
                <p:cNvPr id="22" name="Image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2808" y="3284984"/>
                  <a:ext cx="504896" cy="304843"/>
                </a:xfrm>
                <a:prstGeom prst="rect">
                  <a:avLst/>
                </a:prstGeom>
              </p:spPr>
            </p:pic>
            <p:sp>
              <p:nvSpPr>
                <p:cNvPr id="23" name="Ellipse 22"/>
                <p:cNvSpPr/>
                <p:nvPr/>
              </p:nvSpPr>
              <p:spPr>
                <a:xfrm>
                  <a:off x="2123728" y="3284984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403648" y="3212976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Groupe 17"/>
              <p:cNvGrpSpPr/>
              <p:nvPr/>
            </p:nvGrpSpPr>
            <p:grpSpPr>
              <a:xfrm>
                <a:off x="1376940" y="3645024"/>
                <a:ext cx="2835020" cy="432048"/>
                <a:chOff x="1376940" y="3645024"/>
                <a:chExt cx="2835020" cy="432048"/>
              </a:xfrm>
            </p:grpSpPr>
            <p:sp>
              <p:nvSpPr>
                <p:cNvPr id="19" name="Ellipse 18"/>
                <p:cNvSpPr/>
                <p:nvPr/>
              </p:nvSpPr>
              <p:spPr>
                <a:xfrm>
                  <a:off x="2123728" y="3731277"/>
                  <a:ext cx="360040" cy="3048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20" name="Imag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6940" y="3690324"/>
                  <a:ext cx="386748" cy="386748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1403648" y="3645024"/>
                  <a:ext cx="2808312" cy="43204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                     </a:t>
                  </a:r>
                  <a:r>
                    <a:rPr lang="fr-FR" dirty="0" err="1" smtClean="0">
                      <a:solidFill>
                        <a:schemeClr val="tx1"/>
                      </a:solidFill>
                    </a:rPr>
                    <a:t>GeoLoc</a:t>
                  </a:r>
                  <a:r>
                    <a:rPr lang="fr-FR" dirty="0" smtClean="0">
                      <a:solidFill>
                        <a:schemeClr val="tx1"/>
                      </a:solidFill>
                    </a:rPr>
                    <a:t>, …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" name="ZoneTexte 8"/>
            <p:cNvSpPr txBox="1"/>
            <p:nvPr/>
          </p:nvSpPr>
          <p:spPr>
            <a:xfrm rot="16200000">
              <a:off x="2690440" y="879543"/>
              <a:ext cx="801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geoloc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932" y="4149080"/>
              <a:ext cx="1428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Liste des tags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214808" y="4149080"/>
              <a:ext cx="1853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Liste des données</a:t>
              </a:r>
              <a:endParaRPr lang="fr-FR" dirty="0"/>
            </a:p>
          </p:txBody>
        </p:sp>
      </p:grpSp>
      <p:sp>
        <p:nvSpPr>
          <p:cNvPr id="44" name="Ellipse 43"/>
          <p:cNvSpPr/>
          <p:nvPr/>
        </p:nvSpPr>
        <p:spPr>
          <a:xfrm>
            <a:off x="3524043" y="3789040"/>
            <a:ext cx="266113" cy="225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041151" y="3789040"/>
            <a:ext cx="266113" cy="2253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3473678"/>
            <a:ext cx="342070" cy="34207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28" y="3473677"/>
            <a:ext cx="504896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10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01" y="3212976"/>
            <a:ext cx="38290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des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1845" y="1828800"/>
            <a:ext cx="9989374" cy="4343400"/>
          </a:xfrm>
        </p:spPr>
        <p:txBody>
          <a:bodyPr/>
          <a:lstStyle/>
          <a:p>
            <a:r>
              <a:rPr lang="fr-FR" dirty="0" smtClean="0"/>
              <a:t>Prenons ces deux listes de noms (tags) et de propriétés (data) </a:t>
            </a:r>
          </a:p>
          <a:p>
            <a:r>
              <a:rPr lang="fr-FR" dirty="0" smtClean="0"/>
              <a:t>On peut créer une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listeDesTagsDePoints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/>
              <a:t>avec deux noms</a:t>
            </a:r>
            <a:br>
              <a:rPr lang="fr-FR" dirty="0" smtClean="0"/>
            </a:br>
            <a:r>
              <a:rPr lang="fr-FR" dirty="0" smtClean="0"/>
              <a:t>et les propriétés de chacun dans une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listeDesDataDePoints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avec </a:t>
            </a:r>
            <a:r>
              <a:rPr lang="fr-FR" dirty="0"/>
              <a:t>(</a:t>
            </a:r>
            <a:r>
              <a:rPr lang="fr-FR" dirty="0" smtClean="0"/>
              <a:t>latitude</a:t>
            </a:r>
            <a:r>
              <a:rPr lang="fr-FR" dirty="0"/>
              <a:t>, </a:t>
            </a:r>
            <a:r>
              <a:rPr lang="fr-FR" dirty="0" smtClean="0"/>
              <a:t>longitude</a:t>
            </a:r>
            <a:r>
              <a:rPr lang="fr-FR" dirty="0"/>
              <a:t>, </a:t>
            </a:r>
            <a:r>
              <a:rPr lang="fr-FR" dirty="0" smtClean="0"/>
              <a:t>type </a:t>
            </a:r>
            <a:r>
              <a:rPr lang="fr-FR" dirty="0"/>
              <a:t>et </a:t>
            </a:r>
            <a:r>
              <a:rPr lang="fr-FR" dirty="0" smtClean="0"/>
              <a:t>statut)</a:t>
            </a:r>
          </a:p>
          <a:p>
            <a:r>
              <a:rPr lang="fr-FR" dirty="0" smtClean="0"/>
              <a:t>On utilise pour ça le bloc </a:t>
            </a:r>
            <a:br>
              <a:rPr lang="fr-FR" dirty="0" smtClean="0"/>
            </a:b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créer une liste </a:t>
            </a:r>
            <a:r>
              <a:rPr lang="fr-FR" dirty="0" smtClean="0"/>
              <a:t>ou </a:t>
            </a:r>
            <a:r>
              <a:rPr lang="fr-F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make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deux niveaux pour les listes de listes</a:t>
            </a:r>
          </a:p>
          <a:p>
            <a:r>
              <a:rPr lang="fr-FR" dirty="0" smtClean="0"/>
              <a:t>Chaque attribut de point a un </a:t>
            </a:r>
            <a:r>
              <a:rPr lang="fr-FR" dirty="0" smtClean="0"/>
              <a:t>sens,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pour s’en </a:t>
            </a:r>
            <a:r>
              <a:rPr lang="fr-FR" dirty="0" smtClean="0"/>
              <a:t>rappeler, on va </a:t>
            </a:r>
            <a:r>
              <a:rPr lang="fr-FR" dirty="0" smtClean="0"/>
              <a:t>définir </a:t>
            </a:r>
            <a:br>
              <a:rPr lang="fr-FR" dirty="0" smtClean="0"/>
            </a:br>
            <a:r>
              <a:rPr lang="fr-FR" dirty="0" smtClean="0"/>
              <a:t>des constantes et </a:t>
            </a:r>
            <a:r>
              <a:rPr lang="fr-FR" dirty="0" smtClean="0"/>
              <a:t>un modèle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5229199"/>
            <a:ext cx="2600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526" y="5220815"/>
            <a:ext cx="2047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73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d’une liste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10293073" cy="4343400"/>
          </a:xfrm>
        </p:spPr>
        <p:txBody>
          <a:bodyPr/>
          <a:lstStyle/>
          <a:p>
            <a:r>
              <a:rPr lang="fr-FR" dirty="0"/>
              <a:t>On peut créer une nouvelle liste avec les instructions</a:t>
            </a:r>
          </a:p>
          <a:p>
            <a:pPr lvl="1"/>
            <a:r>
              <a:rPr lang="fr-FR" dirty="0">
                <a:solidFill>
                  <a:srgbClr val="00B0F0"/>
                </a:solidFill>
              </a:rPr>
              <a:t>Créer une liste </a:t>
            </a:r>
            <a:r>
              <a:rPr lang="fr-FR" dirty="0"/>
              <a:t>ou </a:t>
            </a:r>
            <a:r>
              <a:rPr lang="fr-FR" dirty="0" err="1">
                <a:solidFill>
                  <a:srgbClr val="00B0F0"/>
                </a:solidFill>
              </a:rPr>
              <a:t>Make</a:t>
            </a:r>
            <a:r>
              <a:rPr lang="fr-FR" dirty="0">
                <a:solidFill>
                  <a:srgbClr val="00B0F0"/>
                </a:solidFill>
              </a:rPr>
              <a:t> a </a:t>
            </a:r>
            <a:r>
              <a:rPr lang="fr-FR" dirty="0" smtClean="0">
                <a:solidFill>
                  <a:srgbClr val="00B0F0"/>
                </a:solidFill>
              </a:rPr>
              <a:t>List</a:t>
            </a:r>
            <a:br>
              <a:rPr lang="fr-FR" dirty="0" smtClean="0">
                <a:solidFill>
                  <a:srgbClr val="00B0F0"/>
                </a:solidFill>
              </a:rPr>
            </a:br>
            <a:endParaRPr lang="fr-FR" sz="1600" dirty="0" smtClean="0">
              <a:solidFill>
                <a:srgbClr val="00B0F0"/>
              </a:solidFill>
            </a:endParaRP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Créer </a:t>
            </a:r>
            <a:r>
              <a:rPr lang="fr-FR" dirty="0">
                <a:solidFill>
                  <a:srgbClr val="00B0F0"/>
                </a:solidFill>
              </a:rPr>
              <a:t>une liste vide </a:t>
            </a:r>
            <a:r>
              <a:rPr lang="fr-FR" dirty="0"/>
              <a:t>ou </a:t>
            </a:r>
            <a:r>
              <a:rPr lang="fr-FR" dirty="0" err="1">
                <a:solidFill>
                  <a:srgbClr val="00B0F0"/>
                </a:solidFill>
              </a:rPr>
              <a:t>Create</a:t>
            </a:r>
            <a:r>
              <a:rPr lang="fr-FR" dirty="0">
                <a:solidFill>
                  <a:srgbClr val="00B0F0"/>
                </a:solidFill>
              </a:rPr>
              <a:t> an </a:t>
            </a:r>
            <a:r>
              <a:rPr lang="fr-FR" dirty="0" err="1">
                <a:solidFill>
                  <a:srgbClr val="00B0F0"/>
                </a:solidFill>
              </a:rPr>
              <a:t>empty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list</a:t>
            </a:r>
            <a:r>
              <a:rPr lang="fr-FR" dirty="0"/>
              <a:t>,</a:t>
            </a:r>
          </a:p>
          <a:p>
            <a:pPr lvl="1"/>
            <a:r>
              <a:rPr lang="fr-FR" dirty="0" smtClean="0">
                <a:solidFill>
                  <a:srgbClr val="00B0F0"/>
                </a:solidFill>
              </a:rPr>
              <a:t>Copier liste </a:t>
            </a:r>
            <a:r>
              <a:rPr lang="fr-FR" dirty="0" err="1" smtClean="0">
                <a:solidFill>
                  <a:srgbClr val="00B0F0"/>
                </a:solidFill>
              </a:rPr>
              <a:t>liste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/>
              <a:t>ou </a:t>
            </a:r>
            <a:r>
              <a:rPr lang="fr-FR" dirty="0">
                <a:solidFill>
                  <a:srgbClr val="00B0F0"/>
                </a:solidFill>
              </a:rPr>
              <a:t>Copy </a:t>
            </a:r>
            <a:r>
              <a:rPr lang="fr-FR" dirty="0" err="1">
                <a:solidFill>
                  <a:srgbClr val="00B0F0"/>
                </a:solidFill>
              </a:rPr>
              <a:t>list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list</a:t>
            </a:r>
            <a:endParaRPr lang="fr-FR" dirty="0">
              <a:solidFill>
                <a:srgbClr val="00B0F0"/>
              </a:solidFill>
            </a:endParaRPr>
          </a:p>
          <a:p>
            <a:r>
              <a:rPr lang="fr-FR" dirty="0"/>
              <a:t>Dans une liste, il faut distinguer </a:t>
            </a:r>
          </a:p>
          <a:p>
            <a:pPr lvl="1"/>
            <a:r>
              <a:rPr lang="fr-FR" dirty="0"/>
              <a:t>le </a:t>
            </a:r>
            <a:r>
              <a:rPr lang="fr-FR" b="1" u="sng" dirty="0"/>
              <a:t>nom</a:t>
            </a:r>
            <a:r>
              <a:rPr lang="fr-FR" dirty="0"/>
              <a:t> de la liste (celui de la variable), </a:t>
            </a:r>
          </a:p>
          <a:p>
            <a:pPr lvl="1"/>
            <a:r>
              <a:rPr lang="fr-FR" dirty="0"/>
              <a:t>et le </a:t>
            </a:r>
            <a:r>
              <a:rPr lang="fr-FR" b="1" u="sng" dirty="0"/>
              <a:t>contenu</a:t>
            </a:r>
            <a:r>
              <a:rPr lang="fr-FR" dirty="0"/>
              <a:t> de la liste (les données elles-mêmes)</a:t>
            </a:r>
          </a:p>
          <a:p>
            <a:pPr>
              <a:buSzPct val="120000"/>
              <a:buFont typeface="Wingdings" panose="05000000000000000000" pitchFamily="2" charset="2"/>
              <a:buChar char=""/>
            </a:pPr>
            <a:r>
              <a:rPr lang="fr-FR" dirty="0"/>
              <a:t>Plusieurs noms </a:t>
            </a:r>
            <a:r>
              <a:rPr lang="fr-FR" dirty="0" smtClean="0"/>
              <a:t>peuvent </a:t>
            </a:r>
            <a:r>
              <a:rPr lang="fr-FR" dirty="0"/>
              <a:t>correspondre à un seul </a:t>
            </a:r>
            <a:r>
              <a:rPr lang="fr-FR" dirty="0" smtClean="0"/>
              <a:t>contenu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vec                                                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liste1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et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liste2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u="sng" dirty="0" err="1" smtClean="0"/>
              <a:t>deux</a:t>
            </a:r>
            <a:r>
              <a:rPr lang="en-US" u="sng" dirty="0" smtClean="0"/>
              <a:t> </a:t>
            </a:r>
            <a:r>
              <a:rPr lang="en-US" u="sng" dirty="0" err="1" smtClean="0"/>
              <a:t>listes</a:t>
            </a:r>
            <a:r>
              <a:rPr lang="en-US" u="sng" dirty="0" smtClean="0"/>
              <a:t> </a:t>
            </a:r>
            <a:r>
              <a:rPr lang="en-US" u="sng" dirty="0" err="1" smtClean="0"/>
              <a:t>différentes</a:t>
            </a:r>
            <a:endParaRPr lang="en-US" u="sng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vec                                    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liste1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et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liste2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u="sng" dirty="0" err="1"/>
              <a:t>deux</a:t>
            </a:r>
            <a:r>
              <a:rPr lang="en-US" u="sng" dirty="0"/>
              <a:t> </a:t>
            </a:r>
            <a:r>
              <a:rPr lang="en-US" u="sng" dirty="0" err="1" smtClean="0"/>
              <a:t>noms</a:t>
            </a:r>
            <a:r>
              <a:rPr lang="en-US" u="sng" dirty="0" smtClean="0"/>
              <a:t> de la </a:t>
            </a:r>
            <a:r>
              <a:rPr lang="en-US" u="sng" dirty="0" err="1" smtClean="0"/>
              <a:t>même</a:t>
            </a:r>
            <a:r>
              <a:rPr lang="en-US" u="sng" dirty="0" smtClean="0"/>
              <a:t> </a:t>
            </a:r>
            <a:r>
              <a:rPr lang="en-US" u="sng" dirty="0" err="1" smtClean="0"/>
              <a:t>liste</a:t>
            </a:r>
            <a:endParaRPr lang="fr-FR" u="sng" dirty="0"/>
          </a:p>
          <a:p>
            <a:endParaRPr lang="fr-FR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93" y="2204863"/>
            <a:ext cx="3498741" cy="74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46" y="2941309"/>
            <a:ext cx="2848387" cy="27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3212976"/>
            <a:ext cx="3688085" cy="27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5373216"/>
            <a:ext cx="3528391" cy="2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5721137"/>
            <a:ext cx="2664296" cy="2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0154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Navigation en lecture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2044" y="1828800"/>
            <a:ext cx="8189174" cy="4343400"/>
          </a:xfrm>
        </p:spPr>
        <p:txBody>
          <a:bodyPr/>
          <a:lstStyle/>
          <a:p>
            <a:r>
              <a:rPr lang="fr-FR" dirty="0" smtClean="0"/>
              <a:t>La première chose à faire pour lire le contenu d’une liste, c’est de s’assurer que c’est une liste,</a:t>
            </a:r>
          </a:p>
          <a:p>
            <a:r>
              <a:rPr lang="fr-FR" dirty="0" smtClean="0"/>
              <a:t>Ensuite on peut demander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 contenu </a:t>
            </a:r>
            <a:r>
              <a:rPr lang="fr-FR" dirty="0" smtClean="0"/>
              <a:t>correspondant à un index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 smtClean="0"/>
              <a:t>ou numéro) dans la liste</a:t>
            </a:r>
            <a:r>
              <a:rPr lang="fr-FR" dirty="0" smtClean="0"/>
              <a:t>,</a:t>
            </a:r>
            <a:endParaRPr lang="fr-FR" dirty="0" smtClean="0"/>
          </a:p>
          <a:p>
            <a:pPr lvl="1"/>
            <a:r>
              <a:rPr lang="fr-FR" dirty="0" smtClean="0"/>
              <a:t>ou le numéro correspondant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</a:t>
            </a:r>
            <a:r>
              <a:rPr lang="fr-FR" dirty="0" smtClean="0"/>
              <a:t>un contenu</a:t>
            </a:r>
          </a:p>
          <a:p>
            <a:r>
              <a:rPr lang="fr-FR" dirty="0" smtClean="0"/>
              <a:t>Pour </a:t>
            </a:r>
            <a:r>
              <a:rPr lang="fr-FR" dirty="0" smtClean="0"/>
              <a:t>le 1°cas</a:t>
            </a:r>
            <a:r>
              <a:rPr lang="fr-FR" dirty="0" smtClean="0"/>
              <a:t>, il faut </a:t>
            </a:r>
            <a:r>
              <a:rPr lang="fr-FR" dirty="0" smtClean="0"/>
              <a:t>connaitre </a:t>
            </a:r>
            <a:r>
              <a:rPr lang="fr-FR" dirty="0" smtClean="0"/>
              <a:t>la longueur de la liste. </a:t>
            </a:r>
            <a:br>
              <a:rPr lang="fr-FR" dirty="0" smtClean="0"/>
            </a:br>
            <a:r>
              <a:rPr lang="fr-FR" dirty="0" smtClean="0"/>
              <a:t>Elle est également utilisée dans les </a:t>
            </a:r>
            <a:r>
              <a:rPr lang="fr-FR" dirty="0" smtClean="0"/>
              <a:t>boucles</a:t>
            </a:r>
          </a:p>
          <a:p>
            <a:pPr lvl="1"/>
            <a:r>
              <a:rPr lang="fr-FR" dirty="0" smtClean="0"/>
              <a:t>La demande d’un index qui n’existe pas renvoie une erreur</a:t>
            </a:r>
          </a:p>
          <a:p>
            <a:pPr lvl="1"/>
            <a:r>
              <a:rPr lang="fr-FR" dirty="0" smtClean="0"/>
              <a:t>La demande de l’index d’un contenu qui n’existe pas renvoie 0</a:t>
            </a:r>
            <a:endParaRPr lang="fr-FR" dirty="0" smtClean="0"/>
          </a:p>
          <a:p>
            <a:r>
              <a:rPr lang="fr-FR" dirty="0" smtClean="0"/>
              <a:t>Les blocs </a:t>
            </a:r>
            <a:r>
              <a:rPr lang="fr-FR" dirty="0" smtClean="0"/>
              <a:t>importants sont les quatre premiers</a:t>
            </a:r>
          </a:p>
          <a:p>
            <a:pPr lvl="1"/>
            <a:endParaRPr lang="fr-FR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44824"/>
            <a:ext cx="22383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2603500" y="3068960"/>
            <a:ext cx="49792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603500" y="2033972"/>
            <a:ext cx="350365" cy="107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9" y="3185171"/>
            <a:ext cx="4038600" cy="49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3717032"/>
            <a:ext cx="4038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2603500" y="3717032"/>
            <a:ext cx="49792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2603500" y="4293096"/>
            <a:ext cx="49792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2638028" y="3717032"/>
            <a:ext cx="49792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718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Navigation en </a:t>
            </a:r>
            <a:r>
              <a:rPr lang="fr-FR" dirty="0" smtClean="0"/>
              <a:t>Mise à jour </a:t>
            </a:r>
            <a:r>
              <a:rPr lang="fr-FR" sz="1800" dirty="0" smtClean="0"/>
              <a:t>(écriture)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6020" y="1828800"/>
            <a:ext cx="8405198" cy="4343400"/>
          </a:xfrm>
        </p:spPr>
        <p:txBody>
          <a:bodyPr/>
          <a:lstStyle/>
          <a:p>
            <a:pPr marL="45720" indent="0">
              <a:buNone/>
            </a:pPr>
            <a:r>
              <a:rPr lang="fr-FR" dirty="0" smtClean="0"/>
              <a:t>On peut</a:t>
            </a:r>
            <a:endParaRPr lang="fr-FR" dirty="0" smtClean="0"/>
          </a:p>
          <a:p>
            <a:r>
              <a:rPr lang="fr-FR" dirty="0" smtClean="0"/>
              <a:t>Ajouter des éléments à la liste</a:t>
            </a:r>
            <a:endParaRPr lang="fr-FR" dirty="0" smtClean="0"/>
          </a:p>
          <a:p>
            <a:pPr lvl="1"/>
            <a:r>
              <a:rPr lang="fr-FR" dirty="0"/>
              <a:t>à</a:t>
            </a:r>
            <a:r>
              <a:rPr lang="fr-FR" dirty="0" smtClean="0"/>
              <a:t> la fin,</a:t>
            </a:r>
            <a:endParaRPr lang="fr-FR" dirty="0" smtClean="0"/>
          </a:p>
          <a:p>
            <a:pPr lvl="1"/>
            <a:r>
              <a:rPr lang="fr-FR" dirty="0" smtClean="0"/>
              <a:t>ou </a:t>
            </a:r>
            <a:r>
              <a:rPr lang="fr-FR" dirty="0" smtClean="0"/>
              <a:t>à un index particulier</a:t>
            </a:r>
            <a:endParaRPr lang="fr-FR" dirty="0" smtClean="0"/>
          </a:p>
          <a:p>
            <a:r>
              <a:rPr lang="fr-FR" dirty="0" smtClean="0"/>
              <a:t>Remplacer un élément de la liste</a:t>
            </a:r>
            <a:endParaRPr lang="fr-FR" dirty="0"/>
          </a:p>
          <a:p>
            <a:r>
              <a:rPr lang="fr-FR" dirty="0" smtClean="0"/>
              <a:t>S</a:t>
            </a:r>
            <a:r>
              <a:rPr lang="fr-FR" dirty="0" smtClean="0"/>
              <a:t>upprimer un élément de la liste</a:t>
            </a:r>
          </a:p>
          <a:p>
            <a:pPr marL="45720" indent="0">
              <a:buNone/>
            </a:pPr>
            <a:r>
              <a:rPr lang="fr-FR" i="1" dirty="0" smtClean="0"/>
              <a:t>Ces trois blocs utilisent l’</a:t>
            </a:r>
            <a:r>
              <a:rPr lang="fr-FR" i="1" u="sng" dirty="0" smtClean="0"/>
              <a:t>index qui doit être valide</a:t>
            </a:r>
            <a:endParaRPr lang="fr-FR" i="1" u="sng" dirty="0"/>
          </a:p>
          <a:p>
            <a:r>
              <a:rPr lang="fr-FR" dirty="0" smtClean="0"/>
              <a:t>ou</a:t>
            </a:r>
            <a:r>
              <a:rPr lang="fr-FR" dirty="0" smtClean="0"/>
              <a:t> ajouter une liste à une autre</a:t>
            </a:r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2354536" y="2708920"/>
            <a:ext cx="49792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383773" y="3864354"/>
            <a:ext cx="3015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2392295" y="3172591"/>
            <a:ext cx="470579" cy="108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2380815" y="4420636"/>
            <a:ext cx="3015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2" y="2348880"/>
            <a:ext cx="168782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Connecteur droit avec flèche 27"/>
          <p:cNvCxnSpPr/>
          <p:nvPr/>
        </p:nvCxnSpPr>
        <p:spPr>
          <a:xfrm flipH="1">
            <a:off x="2380815" y="5517232"/>
            <a:ext cx="3015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56" y="2840609"/>
            <a:ext cx="3124571" cy="28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56" y="3735216"/>
            <a:ext cx="4014645" cy="2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56" y="4301022"/>
            <a:ext cx="2645304" cy="28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56" y="5216643"/>
            <a:ext cx="3448236" cy="5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95" y="3211456"/>
            <a:ext cx="3411677" cy="2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860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Faites des Exercices !!!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6" y="1828800"/>
            <a:ext cx="10061372" cy="4343400"/>
          </a:xfrm>
        </p:spPr>
        <p:txBody>
          <a:bodyPr/>
          <a:lstStyle/>
          <a:p>
            <a:r>
              <a:rPr lang="fr-FR" sz="2000" dirty="0" smtClean="0"/>
              <a:t>Créez un projet App Inventor avec un </a:t>
            </a:r>
            <a:br>
              <a:rPr lang="fr-FR" sz="2000" dirty="0" smtClean="0"/>
            </a:br>
            <a:r>
              <a:rPr lang="fr-FR" sz="2000" dirty="0" smtClean="0"/>
              <a:t>label</a:t>
            </a:r>
            <a:r>
              <a:rPr lang="fr-FR" sz="2000" dirty="0" smtClean="0"/>
              <a:t>, </a:t>
            </a:r>
            <a:r>
              <a:rPr lang="fr-FR" sz="2000" dirty="0" smtClean="0"/>
              <a:t>des boutons, </a:t>
            </a:r>
            <a:r>
              <a:rPr lang="fr-FR" sz="2000" dirty="0"/>
              <a:t>e</a:t>
            </a:r>
            <a:r>
              <a:rPr lang="fr-FR" sz="2000" dirty="0" smtClean="0"/>
              <a:t>t ces blocs.</a:t>
            </a:r>
            <a:br>
              <a:rPr lang="fr-FR" sz="2000" dirty="0" smtClean="0"/>
            </a:br>
            <a:r>
              <a:rPr lang="fr-FR" sz="2000" dirty="0" smtClean="0"/>
              <a:t>Puis faites les exercices décrits dans les </a:t>
            </a:r>
            <a:br>
              <a:rPr lang="fr-FR" sz="2000" dirty="0" smtClean="0"/>
            </a:br>
            <a:r>
              <a:rPr lang="fr-FR" sz="2000" dirty="0" smtClean="0"/>
              <a:t>documents du cours ou sur le site Web.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FR" sz="1800" dirty="0"/>
              <a:t>l</a:t>
            </a:r>
            <a:r>
              <a:rPr lang="fr-FR" sz="1800" dirty="0" smtClean="0"/>
              <a:t>isez/affichez l’item de la liste à l’index 3</a:t>
            </a:r>
            <a:endParaRPr lang="fr-FR" sz="1800" dirty="0"/>
          </a:p>
          <a:p>
            <a:pPr marL="731520" lvl="1" indent="-457200">
              <a:buFont typeface="+mj-lt"/>
              <a:buAutoNum type="arabicPeriod"/>
            </a:pPr>
            <a:r>
              <a:rPr lang="fr-FR" sz="1800" dirty="0" smtClean="0"/>
              <a:t>lisez/affichez l’index correspondant à "Phil" 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FR" sz="1800" dirty="0" smtClean="0"/>
              <a:t>lisez/affichez l’index correspondant à "Mike" 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FR" sz="1800" dirty="0"/>
              <a:t>l</a:t>
            </a:r>
            <a:r>
              <a:rPr lang="fr-FR" sz="1800" dirty="0" smtClean="0"/>
              <a:t>isez la valeur à l’index 4 </a:t>
            </a:r>
            <a:endParaRPr lang="fr-FR" sz="1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fr-FR" sz="1800" dirty="0"/>
              <a:t>a</a:t>
            </a:r>
            <a:r>
              <a:rPr lang="fr-FR" sz="1800" dirty="0" smtClean="0"/>
              <a:t>joutez Tom à la fin de la liste, </a:t>
            </a:r>
            <a:r>
              <a:rPr lang="fr-FR" sz="1400" dirty="0" smtClean="0"/>
              <a:t>et affichez la liste dans le  label</a:t>
            </a:r>
            <a:endParaRPr lang="fr-FR" sz="1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fr-FR" sz="1800" dirty="0"/>
              <a:t>a</a:t>
            </a:r>
            <a:r>
              <a:rPr lang="fr-FR" sz="1800" dirty="0" smtClean="0"/>
              <a:t>joutez Pat à </a:t>
            </a:r>
            <a:r>
              <a:rPr lang="fr-FR" sz="1800" dirty="0"/>
              <a:t>l’index </a:t>
            </a:r>
            <a:r>
              <a:rPr lang="fr-FR" sz="1800" dirty="0" smtClean="0"/>
              <a:t>2,</a:t>
            </a:r>
            <a:r>
              <a:rPr lang="fr-FR" sz="1400" dirty="0" smtClean="0"/>
              <a:t> </a:t>
            </a:r>
            <a:r>
              <a:rPr lang="fr-FR" sz="1400" dirty="0"/>
              <a:t>et affichez la liste dans le  label</a:t>
            </a:r>
            <a:endParaRPr lang="fr-FR" sz="14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fr-FR" sz="1800" dirty="0"/>
              <a:t>r</a:t>
            </a:r>
            <a:r>
              <a:rPr lang="fr-FR" sz="1800" dirty="0" smtClean="0"/>
              <a:t>emplacez Phil par Philippe, </a:t>
            </a:r>
            <a:r>
              <a:rPr lang="fr-FR" sz="1400" dirty="0"/>
              <a:t>et affichez la liste dans le  </a:t>
            </a:r>
            <a:r>
              <a:rPr lang="fr-FR" sz="1400" dirty="0" smtClean="0"/>
              <a:t>label</a:t>
            </a:r>
          </a:p>
          <a:p>
            <a:r>
              <a:rPr lang="fr-FR" sz="2000" dirty="0" smtClean="0"/>
              <a:t>Ensuite, désactivez Screen1.Initialize et activez </a:t>
            </a:r>
            <a:r>
              <a:rPr lang="fr-FR" sz="2000" dirty="0" err="1" smtClean="0"/>
              <a:t>Button</a:t>
            </a:r>
            <a:endParaRPr lang="fr-FR" sz="2000" dirty="0"/>
          </a:p>
          <a:p>
            <a:pPr lvl="1"/>
            <a:r>
              <a:rPr lang="fr-FR" sz="1600" dirty="0" smtClean="0"/>
              <a:t>Que se passe t-il si vous ne cliquez pas sur Button0 ?</a:t>
            </a:r>
          </a:p>
          <a:p>
            <a:pPr lvl="1"/>
            <a:r>
              <a:rPr lang="fr-FR" sz="1600" dirty="0" smtClean="0"/>
              <a:t>Modifiez vos scripts pour qu’ils ne se terminent JAMAIS en erreur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772816"/>
            <a:ext cx="3915882" cy="2448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3789040"/>
            <a:ext cx="2419504" cy="24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78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446</Words>
  <Application>Microsoft Office PowerPoint</Application>
  <PresentationFormat>Personnalisé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Continental Europe 16x9</vt:lpstr>
      <vt:lpstr>Présentation PowerPoint</vt:lpstr>
      <vt:lpstr>Affichage d’une série de points </vt:lpstr>
      <vt:lpstr>Notions abordées</vt:lpstr>
      <vt:lpstr>Les listes</vt:lpstr>
      <vt:lpstr>Définition des listes</vt:lpstr>
      <vt:lpstr>Création d’une liste</vt:lpstr>
      <vt:lpstr>Navigation en lecture</vt:lpstr>
      <vt:lpstr>Navigation en Mise à jour (écriture)</vt:lpstr>
      <vt:lpstr>Faites des Exercices !!!</vt:lpstr>
      <vt:lpstr>Typologie courante des listes</vt:lpstr>
      <vt:lpstr>Les listes de listes</vt:lpstr>
      <vt:lpstr>Naviguer dans une liste de listes</vt:lpstr>
      <vt:lpstr>Listes : bonnes pratiques ?</vt:lpstr>
      <vt:lpstr>Exemples</vt:lpstr>
      <vt:lpstr>Exemples : utilitaires de navigation et contrôle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104</cp:revision>
  <dcterms:created xsi:type="dcterms:W3CDTF">2013-12-03T00:48:46Z</dcterms:created>
  <dcterms:modified xsi:type="dcterms:W3CDTF">2018-02-22T20:44:24Z</dcterms:modified>
</cp:coreProperties>
</file>