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4" r:id="rId3"/>
    <p:sldId id="285" r:id="rId4"/>
    <p:sldId id="280" r:id="rId5"/>
    <p:sldId id="286" r:id="rId6"/>
    <p:sldId id="279" r:id="rId7"/>
    <p:sldId id="289" r:id="rId8"/>
    <p:sldId id="290" r:id="rId9"/>
    <p:sldId id="275" r:id="rId10"/>
    <p:sldId id="291" r:id="rId11"/>
    <p:sldId id="281" r:id="rId12"/>
    <p:sldId id="292" r:id="rId13"/>
    <p:sldId id="283" r:id="rId14"/>
    <p:sldId id="293" r:id="rId15"/>
    <p:sldId id="284" r:id="rId16"/>
    <p:sldId id="294" r:id="rId17"/>
    <p:sldId id="288" r:id="rId18"/>
    <p:sldId id="287" r:id="rId19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200" d="100"/>
          <a:sy n="200" d="100"/>
        </p:scale>
        <p:origin x="1380" y="288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7/11/2017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790044F-8100-4A01-991B-DE1F114371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3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 userDrawn="1"/>
        </p:nvSpPr>
        <p:spPr>
          <a:xfrm>
            <a:off x="3834681" y="27384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2" y="260648"/>
            <a:ext cx="142842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442" y="1600200"/>
            <a:ext cx="5324646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254736" y="1600200"/>
            <a:ext cx="5324646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" name="ZoneTexte 6"/>
          <p:cNvSpPr txBox="1"/>
          <p:nvPr userDrawn="1"/>
        </p:nvSpPr>
        <p:spPr>
          <a:xfrm>
            <a:off x="1191694" y="6577608"/>
            <a:ext cx="912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       Pierre Huguet,    pierre.huguet50@gmail.com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681" y="6507465"/>
            <a:ext cx="1151828" cy="3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8414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2" y="260648"/>
            <a:ext cx="142842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7/11/2017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2" y="260648"/>
            <a:ext cx="1428420" cy="1800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60" r:id="rId12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-890364" y="476672"/>
            <a:ext cx="9577064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6000" dirty="0"/>
              <a:t/>
            </a:r>
            <a:br>
              <a:rPr lang="fr-FR" sz="6000" dirty="0"/>
            </a:br>
            <a:r>
              <a:rPr lang="fr-FR" sz="7200" dirty="0" smtClean="0"/>
              <a:t>Téléphone </a:t>
            </a:r>
            <a:br>
              <a:rPr lang="fr-FR" sz="7200" dirty="0" smtClean="0"/>
            </a:br>
            <a:r>
              <a:rPr lang="fr-FR" sz="7200" dirty="0" smtClean="0"/>
              <a:t>          </a:t>
            </a:r>
            <a:r>
              <a:rPr lang="fr-FR" sz="6600" dirty="0" smtClean="0"/>
              <a:t>dis-moi qui est</a:t>
            </a:r>
            <a:br>
              <a:rPr lang="fr-FR" sz="6600" dirty="0" smtClean="0"/>
            </a:br>
            <a:r>
              <a:rPr lang="fr-FR" sz="6600" dirty="0" smtClean="0"/>
              <a:t>             la plus belle </a:t>
            </a:r>
            <a:r>
              <a:rPr lang="fr-FR" sz="6600" dirty="0"/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4341572"/>
            <a:ext cx="1914792" cy="189574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988840"/>
            <a:ext cx="2893912" cy="40537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92" y="260648"/>
            <a:ext cx="142842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3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-99392"/>
            <a:ext cx="9753603" cy="1325559"/>
          </a:xfrm>
        </p:spPr>
        <p:txBody>
          <a:bodyPr/>
          <a:lstStyle/>
          <a:p>
            <a:r>
              <a:rPr lang="fr-FR" dirty="0" smtClean="0"/>
              <a:t>Programme    V1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V2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-222545" y="1182761"/>
            <a:ext cx="1924469" cy="582960"/>
          </a:xfrm>
        </p:spPr>
        <p:txBody>
          <a:bodyPr/>
          <a:lstStyle/>
          <a:p>
            <a:pPr marL="45720" indent="0" algn="ctr">
              <a:buNone/>
            </a:pPr>
            <a:r>
              <a:rPr lang="fr-FR" u="sng" dirty="0" smtClean="0"/>
              <a:t>Version 1</a:t>
            </a:r>
            <a:endParaRPr lang="fr-FR" u="sng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294212" y="1182761"/>
            <a:ext cx="1924469" cy="58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5pPr>
          </a:lstStyle>
          <a:p>
            <a:pPr marL="45720" indent="0" algn="ctr">
              <a:buNone/>
            </a:pPr>
            <a:r>
              <a:rPr lang="fr-FR" u="sng" dirty="0" smtClean="0"/>
              <a:t>Version 2</a:t>
            </a:r>
            <a:endParaRPr lang="fr-FR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1" y="1628800"/>
            <a:ext cx="4090644" cy="51845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1936201"/>
            <a:ext cx="3354061" cy="17088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87" y="1923728"/>
            <a:ext cx="4222805" cy="1721296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4438228" y="1052736"/>
            <a:ext cx="78665" cy="527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385249" y="1484784"/>
            <a:ext cx="10134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16" name="Virage 15"/>
          <p:cNvSpPr/>
          <p:nvPr/>
        </p:nvSpPr>
        <p:spPr>
          <a:xfrm rot="16200000" flipV="1">
            <a:off x="7319855" y="2292639"/>
            <a:ext cx="933487" cy="38164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Virage 6"/>
          <p:cNvSpPr/>
          <p:nvPr/>
        </p:nvSpPr>
        <p:spPr>
          <a:xfrm rot="16200000" flipV="1">
            <a:off x="5195621" y="3192739"/>
            <a:ext cx="933487" cy="20162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582244" y="4869160"/>
            <a:ext cx="7704856" cy="1296144"/>
            <a:chOff x="4582244" y="4869160"/>
            <a:chExt cx="7704856" cy="12961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953" y="5593407"/>
              <a:ext cx="3023659" cy="39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4582244" y="4869160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Question : dans la liste des mots</a:t>
              </a:r>
              <a:br>
                <a:rPr lang="fr-FR" dirty="0" smtClean="0"/>
              </a:br>
              <a:r>
                <a:rPr lang="fr-FR" dirty="0" smtClean="0"/>
                <a:t>quel est l’index du mot "rapide"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470676" y="4869160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Question : dans la liste des réponses</a:t>
              </a:r>
              <a:br>
                <a:rPr lang="fr-FR" dirty="0" smtClean="0"/>
              </a:br>
              <a:r>
                <a:rPr lang="fr-FR" dirty="0" smtClean="0"/>
                <a:t>quelle est la réponse à l’index 3 </a:t>
              </a:r>
              <a:endParaRPr lang="fr-FR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676" y="5601123"/>
              <a:ext cx="3384376" cy="38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Connecteur droit 18"/>
            <p:cNvCxnSpPr/>
            <p:nvPr/>
          </p:nvCxnSpPr>
          <p:spPr>
            <a:xfrm>
              <a:off x="8182644" y="4869160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9183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-99392"/>
            <a:ext cx="9753603" cy="1325559"/>
          </a:xfrm>
        </p:spPr>
        <p:txBody>
          <a:bodyPr/>
          <a:lstStyle/>
          <a:p>
            <a:r>
              <a:rPr lang="fr-FR" dirty="0" smtClean="0"/>
              <a:t>Programme    V1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V2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-222545" y="1182761"/>
            <a:ext cx="1924469" cy="582960"/>
          </a:xfrm>
        </p:spPr>
        <p:txBody>
          <a:bodyPr/>
          <a:lstStyle/>
          <a:p>
            <a:pPr marL="45720" indent="0" algn="ctr">
              <a:buNone/>
            </a:pPr>
            <a:r>
              <a:rPr lang="fr-FR" u="sng" dirty="0" smtClean="0"/>
              <a:t>Version 1</a:t>
            </a:r>
            <a:endParaRPr lang="fr-FR" u="sng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294212" y="1182761"/>
            <a:ext cx="1924469" cy="58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545454"/>
                </a:solidFill>
                <a:uFillTx/>
                <a:latin typeface="Comic Sans MS" panose="030F0702030302020204" pitchFamily="66" charset="0"/>
              </a:defRPr>
            </a:lvl5pPr>
          </a:lstStyle>
          <a:p>
            <a:pPr marL="45720" indent="0" algn="ctr">
              <a:buNone/>
            </a:pPr>
            <a:r>
              <a:rPr lang="fr-FR" u="sng" dirty="0" smtClean="0"/>
              <a:t>Version 2</a:t>
            </a:r>
            <a:endParaRPr lang="fr-FR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1" y="1628800"/>
            <a:ext cx="4090644" cy="51845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1936201"/>
            <a:ext cx="3354061" cy="17088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87" y="1923728"/>
            <a:ext cx="4222805" cy="17212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3848952"/>
            <a:ext cx="4306557" cy="2604384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4438228" y="1052736"/>
            <a:ext cx="78665" cy="527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385249" y="1484784"/>
            <a:ext cx="10134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455273" y="3923764"/>
            <a:ext cx="123142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Algorithme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726260" y="3717032"/>
            <a:ext cx="7200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01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664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 3 : ajout et </a:t>
            </a:r>
            <a:r>
              <a:rPr lang="fr-FR" dirty="0" err="1" smtClean="0"/>
              <a:t>supprESSION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J"/>
            </a:pPr>
            <a:r>
              <a:rPr lang="fr-FR" sz="2000" dirty="0" smtClean="0"/>
              <a:t>Ajout de fonctions pour ajouter ou supprimer des données dans les listes</a:t>
            </a:r>
          </a:p>
          <a:p>
            <a:r>
              <a:rPr lang="fr-FR" sz="2000" dirty="0" smtClean="0"/>
              <a:t>Utilisation de la fonction de sélection dans une liste</a:t>
            </a:r>
            <a:endParaRPr lang="fr-FR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fr-FR" sz="2000" dirty="0">
                <a:solidFill>
                  <a:srgbClr val="0070C0"/>
                </a:solidFill>
              </a:rPr>
              <a:t>Les données sont </a:t>
            </a:r>
            <a:r>
              <a:rPr lang="fr-FR" sz="2000" dirty="0" smtClean="0">
                <a:solidFill>
                  <a:srgbClr val="0070C0"/>
                </a:solidFill>
              </a:rPr>
              <a:t>éphémères, elles sont perdues à l’arrêt de l’application</a:t>
            </a:r>
          </a:p>
          <a:p>
            <a:pPr marL="274320" lvl="1" indent="0">
              <a:buNone/>
            </a:pPr>
            <a:endParaRPr lang="fr-FR" sz="1800" dirty="0">
              <a:solidFill>
                <a:srgbClr val="0070C0"/>
              </a:solidFill>
            </a:endParaRPr>
          </a:p>
          <a:p>
            <a:pPr lvl="1"/>
            <a:endParaRPr lang="fr-FR" sz="1800" dirty="0">
              <a:solidFill>
                <a:srgbClr val="0070C0"/>
              </a:solidFill>
            </a:endParaRPr>
          </a:p>
          <a:p>
            <a:pPr lvl="1"/>
            <a:endParaRPr lang="fr-FR" sz="1800" dirty="0">
              <a:solidFill>
                <a:srgbClr val="0070C0"/>
              </a:solidFill>
            </a:endParaRPr>
          </a:p>
          <a:p>
            <a:pPr lvl="1"/>
            <a:endParaRPr lang="fr-FR" sz="1800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3356992"/>
            <a:ext cx="4320480" cy="29779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3356992"/>
            <a:ext cx="4496994" cy="15257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6" y="3357875"/>
            <a:ext cx="1877016" cy="297703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258938" y="5766817"/>
            <a:ext cx="352425" cy="24970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31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56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V4 : données permanentes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9753603" cy="1456184"/>
          </a:xfrm>
        </p:spPr>
        <p:txBody>
          <a:bodyPr/>
          <a:lstStyle/>
          <a:p>
            <a:r>
              <a:rPr lang="fr-FR" dirty="0" smtClean="0"/>
              <a:t>Lecture et stockage </a:t>
            </a:r>
            <a:r>
              <a:rPr lang="fr-FR" dirty="0"/>
              <a:t>des données </a:t>
            </a:r>
            <a:r>
              <a:rPr lang="fr-FR" dirty="0" smtClean="0"/>
              <a:t>dans une base de données</a:t>
            </a:r>
            <a:br>
              <a:rPr lang="fr-FR" dirty="0" smtClean="0"/>
            </a:br>
            <a:r>
              <a:rPr lang="fr-FR" dirty="0" smtClean="0"/>
              <a:t>(les données ne sont plus perdues quand on sort de l’application)</a:t>
            </a:r>
          </a:p>
          <a:p>
            <a:r>
              <a:rPr lang="fr-FR" dirty="0" smtClean="0"/>
              <a:t>Utilisation du composant </a:t>
            </a:r>
            <a:r>
              <a:rPr lang="fr-FR" dirty="0" err="1" smtClean="0"/>
              <a:t>TinyDB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27" y="3584921"/>
            <a:ext cx="2189473" cy="11154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41" y="3584921"/>
            <a:ext cx="2756575" cy="11236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85" y="2708920"/>
            <a:ext cx="5354699" cy="1372372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611924" y="3513584"/>
            <a:ext cx="5531160" cy="467095"/>
          </a:xfrm>
          <a:prstGeom prst="roundRect">
            <a:avLst/>
          </a:prstGeom>
          <a:solidFill>
            <a:srgbClr val="00B0F0">
              <a:alpha val="32941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0" y="4996585"/>
            <a:ext cx="4814019" cy="1240727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446151" y="3556425"/>
            <a:ext cx="1143986" cy="1143986"/>
            <a:chOff x="1197868" y="3212976"/>
            <a:chExt cx="1368152" cy="1368152"/>
          </a:xfrm>
        </p:grpSpPr>
        <p:cxnSp>
          <p:nvCxnSpPr>
            <p:cNvPr id="11" name="Connecteur droit 10"/>
            <p:cNvCxnSpPr/>
            <p:nvPr/>
          </p:nvCxnSpPr>
          <p:spPr>
            <a:xfrm flipH="1">
              <a:off x="1197868" y="3212976"/>
              <a:ext cx="1368152" cy="136815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197868" y="3212976"/>
              <a:ext cx="1368152" cy="136815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3726290" y="3556425"/>
            <a:ext cx="1143986" cy="1143986"/>
            <a:chOff x="1197868" y="3212976"/>
            <a:chExt cx="1368152" cy="1368152"/>
          </a:xfrm>
        </p:grpSpPr>
        <p:cxnSp>
          <p:nvCxnSpPr>
            <p:cNvPr id="15" name="Connecteur droit 14"/>
            <p:cNvCxnSpPr/>
            <p:nvPr/>
          </p:nvCxnSpPr>
          <p:spPr>
            <a:xfrm flipH="1">
              <a:off x="1197868" y="3212976"/>
              <a:ext cx="1368152" cy="136815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197868" y="3212976"/>
              <a:ext cx="1368152" cy="136815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48" y="4108599"/>
            <a:ext cx="5153414" cy="2286101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6611924" y="5365403"/>
            <a:ext cx="5531160" cy="467095"/>
          </a:xfrm>
          <a:prstGeom prst="roundRect">
            <a:avLst/>
          </a:prstGeom>
          <a:solidFill>
            <a:srgbClr val="00B0F0">
              <a:alpha val="32941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837828" y="5187828"/>
            <a:ext cx="5112568" cy="960885"/>
          </a:xfrm>
          <a:prstGeom prst="roundRect">
            <a:avLst/>
          </a:prstGeom>
          <a:solidFill>
            <a:srgbClr val="00B0F0">
              <a:alpha val="32941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710036" y="4700411"/>
            <a:ext cx="432048" cy="499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934172" y="4708553"/>
            <a:ext cx="504056" cy="958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58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47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Synthèse, suggestions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9753603" cy="4552528"/>
          </a:xfrm>
        </p:spPr>
        <p:txBody>
          <a:bodyPr/>
          <a:lstStyle/>
          <a:p>
            <a:r>
              <a:rPr lang="fr-FR" sz="2000" dirty="0" smtClean="0"/>
              <a:t>Cet exercice n’est pas un des premiers à utiliser en classe ou dans un atelier (en faire au minimum deux ou trois autres avant : talk to me, </a:t>
            </a:r>
            <a:r>
              <a:rPr lang="fr-FR" sz="2000" dirty="0" err="1" smtClean="0"/>
              <a:t>molemash</a:t>
            </a:r>
            <a:r>
              <a:rPr lang="fr-FR" sz="2000" dirty="0" smtClean="0"/>
              <a:t>, …),</a:t>
            </a:r>
          </a:p>
          <a:p>
            <a:r>
              <a:rPr lang="fr-FR" sz="2000" dirty="0" smtClean="0"/>
              <a:t>Vous pouvez à partir d’un design déjà réalisé et d’une partie du code :</a:t>
            </a:r>
          </a:p>
          <a:p>
            <a:pPr lvl="1"/>
            <a:r>
              <a:rPr lang="fr-FR" sz="1800" dirty="0" smtClean="0"/>
              <a:t>Expliquer les composant de reconnaissance vocale (appel, propriétés, évènement,),</a:t>
            </a:r>
          </a:p>
          <a:p>
            <a:pPr lvl="1"/>
            <a:r>
              <a:rPr lang="fr-FR" sz="1800" dirty="0"/>
              <a:t>p</a:t>
            </a:r>
            <a:r>
              <a:rPr lang="fr-FR" sz="1800" dirty="0" smtClean="0"/>
              <a:t>uis travailler sur la logique algorithmique en fournissant le début (par exemple la  détection du mot magique et l’analyse d’un premier mot clef),</a:t>
            </a:r>
          </a:p>
          <a:p>
            <a:pPr marL="502920" lvl="2" indent="0"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C’est ludique et il y a un travail de logique (créatif avec la combinaison des mots clefs)</a:t>
            </a:r>
          </a:p>
          <a:p>
            <a:pPr lvl="1"/>
            <a:r>
              <a:rPr lang="fr-FR" sz="1800" dirty="0" smtClean="0"/>
              <a:t> présenter la version 2 lorsque les élèves maîtrisent bien la version 1,</a:t>
            </a:r>
            <a:endParaRPr lang="fr-FR" sz="1800" dirty="0"/>
          </a:p>
          <a:p>
            <a:pPr marL="502920" lvl="2" indent="0">
              <a:buFont typeface="Arial" pitchFamily="34"/>
              <a:buNone/>
            </a:pPr>
            <a:r>
              <a:rPr lang="fr-FR" sz="1600" dirty="0" smtClean="0">
                <a:solidFill>
                  <a:srgbClr val="0070C0"/>
                </a:solidFill>
              </a:rPr>
              <a:t>Deux </a:t>
            </a:r>
            <a:r>
              <a:rPr lang="fr-FR" sz="1600" dirty="0">
                <a:solidFill>
                  <a:srgbClr val="0070C0"/>
                </a:solidFill>
              </a:rPr>
              <a:t>solutions pour faire la même chose. Demandez leur quel est le code le plus beau ? Pourquoi ? Et quel est l’intérêt de séparer l’algorithme et es données ?</a:t>
            </a: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 Une fois que l’idée est comprise, faites l’algorithme avec eux</a:t>
            </a:r>
          </a:p>
          <a:p>
            <a:pPr marL="502920" lvl="2" indent="0">
              <a:buNone/>
            </a:pPr>
            <a:r>
              <a:rPr lang="fr-FR" sz="1600" dirty="0" smtClean="0">
                <a:solidFill>
                  <a:srgbClr val="FF0000"/>
                </a:solidFill>
              </a:rPr>
              <a:t>Les listes sont difficiles à comprendre ET à expliquer. Exercez-vous avant. </a:t>
            </a:r>
            <a:br>
              <a:rPr lang="fr-FR" sz="1600" dirty="0" smtClean="0">
                <a:solidFill>
                  <a:srgbClr val="FF0000"/>
                </a:solidFill>
              </a:rPr>
            </a:br>
            <a:r>
              <a:rPr lang="fr-FR" sz="1600" dirty="0" smtClean="0">
                <a:solidFill>
                  <a:srgbClr val="FF0000"/>
                </a:solidFill>
              </a:rPr>
              <a:t>Les instructions correspondantes se lisent </a:t>
            </a:r>
            <a:r>
              <a:rPr lang="fr-FR" sz="1600" dirty="0" smtClean="0">
                <a:solidFill>
                  <a:srgbClr val="FF0000"/>
                </a:solidFill>
              </a:rPr>
              <a:t>parfois </a:t>
            </a:r>
            <a:r>
              <a:rPr lang="fr-FR" sz="1600" dirty="0" smtClean="0">
                <a:solidFill>
                  <a:srgbClr val="FF0000"/>
                </a:solidFill>
              </a:rPr>
              <a:t>de droite à gauche.</a:t>
            </a:r>
            <a:endParaRPr lang="fr-FR" sz="1600" dirty="0">
              <a:solidFill>
                <a:srgbClr val="FF0000"/>
              </a:solidFill>
            </a:endParaRPr>
          </a:p>
          <a:p>
            <a:pPr lvl="1"/>
            <a:r>
              <a:rPr lang="fr-FR" sz="1600" dirty="0" smtClean="0"/>
              <a:t>Vous pouvez expliquer rapidement la version 3 (sans la faire coder) pour aborder la notion de données permanentes (base de données) de la version 4</a:t>
            </a:r>
            <a:endParaRPr lang="fr-FR" sz="1400" dirty="0">
              <a:solidFill>
                <a:srgbClr val="0070C0"/>
              </a:solidFill>
            </a:endParaRPr>
          </a:p>
          <a:p>
            <a:pPr lvl="1"/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20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9836" y="1828800"/>
            <a:ext cx="5758778" cy="4408512"/>
          </a:xfrm>
        </p:spPr>
        <p:txBody>
          <a:bodyPr/>
          <a:lstStyle/>
          <a:p>
            <a:r>
              <a:rPr lang="fr-FR" dirty="0" smtClean="0"/>
              <a:t>Améliorer la structure des données : </a:t>
            </a:r>
          </a:p>
          <a:p>
            <a:pPr lvl="1"/>
            <a:r>
              <a:rPr lang="fr-FR" dirty="0" smtClean="0"/>
              <a:t>en faisant une liste de questions, avec le mot clef  et la réponse dans chaque question : chaque question est une liste, les questions une liste de listes </a:t>
            </a:r>
          </a:p>
          <a:p>
            <a:r>
              <a:rPr lang="fr-FR" dirty="0"/>
              <a:t>R</a:t>
            </a:r>
            <a:r>
              <a:rPr lang="fr-FR" dirty="0" smtClean="0"/>
              <a:t>echercher plusieurs mots clefs, </a:t>
            </a:r>
          </a:p>
          <a:p>
            <a:pPr lvl="1"/>
            <a:r>
              <a:rPr lang="fr-FR" dirty="0" smtClean="0"/>
              <a:t>par exemple pour distinguer entre LE plus JEUNE et LA plus JEUNE : chaque groupe de mots clefs est</a:t>
            </a:r>
            <a:r>
              <a:rPr lang="fr-FR" dirty="0"/>
              <a:t> </a:t>
            </a:r>
            <a:r>
              <a:rPr lang="fr-FR" dirty="0" smtClean="0"/>
              <a:t>une liste de mots.</a:t>
            </a:r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Les listes sont très utiles, mais difficiles à maîtriser.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On ne peut pas les copier ou les manipuler comme les autres variables.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081941"/>
            <a:ext cx="5370608" cy="17359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4149080"/>
            <a:ext cx="5444478" cy="21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10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du jeu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Cette application a été créée à l’occasion d’un atelier </a:t>
            </a:r>
            <a:br>
              <a:rPr lang="fr-FR" dirty="0" smtClean="0"/>
            </a:br>
            <a:r>
              <a:rPr lang="fr-FR" dirty="0" smtClean="0"/>
              <a:t>à la médiathèque Marguerite Yourcenar, </a:t>
            </a:r>
            <a:br>
              <a:rPr lang="fr-FR" dirty="0" smtClean="0"/>
            </a:br>
            <a:r>
              <a:rPr lang="fr-FR" dirty="0" smtClean="0"/>
              <a:t>en partenariat avec les voyageurs du code,</a:t>
            </a:r>
          </a:p>
          <a:p>
            <a:r>
              <a:rPr lang="fr-FR" dirty="0" smtClean="0"/>
              <a:t>Elle consiste à poser une question à son téléphone,</a:t>
            </a:r>
            <a:br>
              <a:rPr lang="fr-FR" dirty="0" smtClean="0"/>
            </a:br>
            <a:r>
              <a:rPr lang="fr-FR" dirty="0" smtClean="0"/>
              <a:t>il donne la réponse si il la connait ou répond qu’il ne sait pas</a:t>
            </a:r>
          </a:p>
          <a:p>
            <a:r>
              <a:rPr lang="fr-FR" dirty="0" smtClean="0"/>
              <a:t>L’algorithme recherche d’abord si la question contient le mot magique « téléphone »</a:t>
            </a:r>
            <a:br>
              <a:rPr lang="fr-FR" dirty="0" smtClean="0"/>
            </a:br>
            <a:r>
              <a:rPr lang="fr-FR" dirty="0" smtClean="0"/>
              <a:t>si non : il refuse de répondre, car il n’a pas le mot magique,</a:t>
            </a:r>
            <a:br>
              <a:rPr lang="fr-FR" dirty="0" smtClean="0"/>
            </a:br>
            <a:r>
              <a:rPr lang="fr-FR" dirty="0" smtClean="0"/>
              <a:t>si oui : il recherche un mot clef dans la liste qu’on lui a donné</a:t>
            </a:r>
            <a:br>
              <a:rPr lang="fr-FR" dirty="0" smtClean="0"/>
            </a:br>
            <a:r>
              <a:rPr lang="fr-FR" dirty="0" smtClean="0"/>
              <a:t>    si il trouve un mot clef : il donne la réponse associée,</a:t>
            </a:r>
            <a:br>
              <a:rPr lang="fr-FR" dirty="0" smtClean="0"/>
            </a:br>
            <a:r>
              <a:rPr lang="fr-FR" dirty="0" smtClean="0"/>
              <a:t>    si il n’en trouve pas : il répond qu’il ne sait pas.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00" y="1700808"/>
            <a:ext cx="2544652" cy="11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08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initiales du jeu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Clara, Lucas, Emmanuel, Lisa, Emmanuel et Pierre</a:t>
            </a:r>
            <a:br>
              <a:rPr lang="fr-FR" dirty="0" smtClean="0"/>
            </a:br>
            <a:r>
              <a:rPr lang="fr-FR" dirty="0" smtClean="0"/>
              <a:t>participaient à l’atelier, on a donc choisi les mots clefs et réponses suivants :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28818"/>
              </p:ext>
            </p:extLst>
          </p:nvPr>
        </p:nvGraphicFramePr>
        <p:xfrm>
          <a:off x="4654252" y="2636912"/>
          <a:ext cx="5184576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Mot clef</a:t>
                      </a:r>
                      <a:r>
                        <a:rPr lang="fr-FR" sz="1600" baseline="0" dirty="0" smtClean="0"/>
                        <a:t> recherché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Réponse si trouvé</a:t>
                      </a:r>
                      <a:endParaRPr lang="fr-FR" sz="16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belle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Clara</a:t>
                      </a:r>
                      <a:endParaRPr lang="fr-FR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jeune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Lucas</a:t>
                      </a:r>
                      <a:endParaRPr lang="fr-FR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rapide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Emmanuel</a:t>
                      </a:r>
                      <a:endParaRPr lang="fr-FR" sz="1600" dirty="0"/>
                    </a:p>
                  </a:txBody>
                  <a:tcPr/>
                </a:tc>
              </a:tr>
              <a:tr h="1354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dynamique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Lisa</a:t>
                      </a:r>
                      <a:endParaRPr lang="fr-FR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grand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Emmanuel</a:t>
                      </a:r>
                      <a:endParaRPr lang="fr-FR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vieux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Pierre</a:t>
                      </a:r>
                      <a:endParaRPr lang="fr-FR" sz="1600" dirty="0"/>
                    </a:p>
                  </a:txBody>
                  <a:tcPr/>
                </a:tc>
              </a:tr>
              <a:tr h="13776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garçons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Emmanuel, Lucas et Pierre</a:t>
                      </a:r>
                      <a:endParaRPr lang="fr-FR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filles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Clara et Lisa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bibliothèque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Yourcenar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32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appréhendées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 smtClean="0"/>
              <a:t>Quatre versions avec des niveaux croissants d’abstraction :</a:t>
            </a:r>
          </a:p>
          <a:p>
            <a:r>
              <a:rPr lang="fr-FR" dirty="0" smtClean="0"/>
              <a:t>Version 1 : solution de base,</a:t>
            </a:r>
          </a:p>
          <a:p>
            <a:r>
              <a:rPr lang="fr-FR" dirty="0" smtClean="0"/>
              <a:t>Version 2 : séparation de l’algorithme et des données,</a:t>
            </a:r>
          </a:p>
          <a:p>
            <a:r>
              <a:rPr lang="fr-FR" dirty="0" smtClean="0"/>
              <a:t>Version 3 : fonctions d’ajout et de suppression de données,</a:t>
            </a:r>
          </a:p>
          <a:p>
            <a:r>
              <a:rPr lang="fr-FR" dirty="0" smtClean="0"/>
              <a:t>Version 4 : données rendues permanentes avec une </a:t>
            </a:r>
            <a:br>
              <a:rPr lang="fr-FR" dirty="0" smtClean="0"/>
            </a:br>
            <a:r>
              <a:rPr lang="fr-FR" dirty="0" smtClean="0"/>
              <a:t>                  base de</a:t>
            </a:r>
            <a:r>
              <a:rPr lang="fr-FR" dirty="0"/>
              <a:t> </a:t>
            </a:r>
            <a:r>
              <a:rPr lang="fr-FR" dirty="0" smtClean="0"/>
              <a:t>données ,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Pour aller plus loin …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9583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Version 1 : basique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Illustre le cycle : perception (avec un capteur) </a:t>
            </a:r>
            <a:br>
              <a:rPr lang="fr-FR" dirty="0" smtClean="0"/>
            </a:br>
            <a:r>
              <a:rPr lang="fr-FR" dirty="0" smtClean="0"/>
              <a:t>			 décision (analyse par un algorithme)</a:t>
            </a:r>
            <a:br>
              <a:rPr lang="fr-FR" dirty="0" smtClean="0"/>
            </a:br>
            <a:r>
              <a:rPr lang="fr-FR" dirty="0" smtClean="0"/>
              <a:t>			 action (vocaliser la réponse retenue)</a:t>
            </a:r>
            <a:endParaRPr lang="fr-FR" dirty="0"/>
          </a:p>
          <a:p>
            <a:r>
              <a:rPr lang="fr-FR" dirty="0"/>
              <a:t>Utilise la notion de </a:t>
            </a:r>
            <a:r>
              <a:rPr lang="fr-FR" dirty="0" smtClean="0"/>
              <a:t>variable</a:t>
            </a:r>
          </a:p>
          <a:p>
            <a:r>
              <a:rPr lang="fr-FR" dirty="0" smtClean="0"/>
              <a:t>Utilise les branchements conditionnels (si …, sinon si …, sinon …) </a:t>
            </a:r>
          </a:p>
          <a:p>
            <a:r>
              <a:rPr lang="fr-FR" dirty="0" smtClean="0"/>
              <a:t>Design et programmation évènementielle simple (2 évènements) </a:t>
            </a:r>
          </a:p>
          <a:p>
            <a:r>
              <a:rPr lang="fr-FR" dirty="0" smtClean="0"/>
              <a:t>Utilise les composants : label, cadre (ou bouton), "reconnaissance vocale" et "texte à parole</a:t>
            </a:r>
            <a:endParaRPr lang="fr-FR" dirty="0"/>
          </a:p>
          <a:p>
            <a:pPr>
              <a:buFont typeface="Wingdings" panose="05000000000000000000" pitchFamily="2" charset="2"/>
              <a:buChar char="L"/>
            </a:pPr>
            <a:r>
              <a:rPr lang="fr-FR" dirty="0" smtClean="0">
                <a:solidFill>
                  <a:srgbClr val="0070C0"/>
                </a:solidFill>
              </a:rPr>
              <a:t>L’algorithme et les données ne sont pas séparées</a:t>
            </a:r>
          </a:p>
          <a:p>
            <a:pPr marL="274320" lvl="1" indent="0"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90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5" y="-99392"/>
            <a:ext cx="9753603" cy="1325559"/>
          </a:xfrm>
        </p:spPr>
        <p:txBody>
          <a:bodyPr/>
          <a:lstStyle/>
          <a:p>
            <a:r>
              <a:rPr lang="fr-FR" dirty="0" smtClean="0"/>
              <a:t>Structure du programme (V1)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-222545" y="1182761"/>
            <a:ext cx="1924469" cy="582960"/>
          </a:xfrm>
        </p:spPr>
        <p:txBody>
          <a:bodyPr/>
          <a:lstStyle/>
          <a:p>
            <a:pPr marL="45720" indent="0" algn="ctr">
              <a:buNone/>
            </a:pPr>
            <a:r>
              <a:rPr lang="fr-FR" u="sng" dirty="0" smtClean="0"/>
              <a:t>Version 1</a:t>
            </a:r>
            <a:endParaRPr lang="fr-FR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1" y="1628800"/>
            <a:ext cx="4090644" cy="51845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1340768"/>
            <a:ext cx="3212166" cy="508518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8" y="1988840"/>
            <a:ext cx="30575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 flipH="1" flipV="1">
            <a:off x="7390556" y="1844824"/>
            <a:ext cx="2016224" cy="1224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326660" y="3501008"/>
            <a:ext cx="110831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0414892" y="3356992"/>
            <a:ext cx="1283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(transparent)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3648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V1 : Conduite de l’exercice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615" y="1828800"/>
            <a:ext cx="9753603" cy="736104"/>
          </a:xfrm>
        </p:spPr>
        <p:txBody>
          <a:bodyPr/>
          <a:lstStyle/>
          <a:p>
            <a:r>
              <a:rPr lang="fr-FR" dirty="0" smtClean="0"/>
              <a:t>Selon votre classe et le temps dont  vous disposez, vous pouvez partir du début ou d’un canevas à compléter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1197869" y="2492896"/>
            <a:ext cx="10528214" cy="3240360"/>
            <a:chOff x="1197869" y="2492896"/>
            <a:chExt cx="10528214" cy="324036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493" y="2492896"/>
              <a:ext cx="4911590" cy="3240360"/>
            </a:xfrm>
            <a:prstGeom prst="rect">
              <a:avLst/>
            </a:prstGeom>
          </p:spPr>
        </p:pic>
        <p:sp>
          <p:nvSpPr>
            <p:cNvPr id="6" name="Espace réservé du contenu 2"/>
            <p:cNvSpPr txBox="1">
              <a:spLocks/>
            </p:cNvSpPr>
            <p:nvPr/>
          </p:nvSpPr>
          <p:spPr>
            <a:xfrm>
              <a:off x="1197869" y="2587749"/>
              <a:ext cx="5472608" cy="29294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>
              <a:lvl1pPr marL="274320" marR="0" lvl="0" indent="-228600" algn="l" defTabSz="914400" rtl="0" fontAlgn="auto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24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1pPr>
              <a:lvl2pPr marL="502920" marR="0" lvl="1" indent="-228600" algn="l" defTabSz="9144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20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2pPr>
              <a:lvl3pPr marL="731520" marR="0" lvl="2" indent="-228600" algn="l" defTabSz="9144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18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3pPr>
              <a:lvl4pPr marL="960120" marR="0" lvl="3" indent="-228600" algn="l" defTabSz="9144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16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4pPr>
              <a:lvl5pPr marL="1188720" marR="0" lvl="4" indent="-228600" algn="l" defTabSz="9144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16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5pPr>
            </a:lstStyle>
            <a:p>
              <a:r>
                <a:rPr lang="fr-FR" dirty="0" smtClean="0"/>
                <a:t>Par exemple le canevas suivant sans les blocs de droite.</a:t>
              </a:r>
            </a:p>
            <a:p>
              <a:r>
                <a:rPr lang="fr-FR" dirty="0" smtClean="0"/>
                <a:t>Après avoir présenté le design, la reconnaissance vocale et les 2 évènements </a:t>
              </a:r>
              <a:endParaRPr lang="fr-FR" dirty="0"/>
            </a:p>
            <a:p>
              <a:pPr lvl="1">
                <a:buFont typeface="Wingdings" panose="05000000000000000000" pitchFamily="2" charset="2"/>
                <a:buChar char="ð"/>
              </a:pPr>
              <a:r>
                <a:rPr lang="fr-FR" dirty="0" smtClean="0"/>
                <a:t>compléter les trous (flèches)</a:t>
              </a:r>
              <a:br>
                <a:rPr lang="fr-FR" dirty="0" smtClean="0"/>
              </a:br>
              <a:r>
                <a:rPr lang="fr-FR" dirty="0" smtClean="0"/>
                <a:t>puis travailler sur la logique et expérimenter</a:t>
              </a:r>
              <a:endParaRPr lang="fr-FR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H="1">
              <a:off x="7966620" y="2814835"/>
              <a:ext cx="131663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>
              <a:off x="7902136" y="4221087"/>
              <a:ext cx="121661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8713290" y="5013175"/>
              <a:ext cx="134156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1197869" y="5649787"/>
            <a:ext cx="9035730" cy="1091581"/>
            <a:chOff x="1197869" y="5649787"/>
            <a:chExt cx="9035730" cy="109158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444" y="5817046"/>
              <a:ext cx="3851155" cy="622477"/>
            </a:xfrm>
            <a:prstGeom prst="rect">
              <a:avLst/>
            </a:prstGeom>
          </p:spPr>
        </p:pic>
        <p:sp>
          <p:nvSpPr>
            <p:cNvPr id="20" name="Espace réservé du contenu 2"/>
            <p:cNvSpPr txBox="1">
              <a:spLocks/>
            </p:cNvSpPr>
            <p:nvPr/>
          </p:nvSpPr>
          <p:spPr>
            <a:xfrm>
              <a:off x="1197869" y="5649787"/>
              <a:ext cx="5472608" cy="10915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>
              <a:lvl1pPr marL="274320" marR="0" lvl="0" indent="-228600" algn="l" defTabSz="914400" rtl="0" fontAlgn="auto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24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1pPr>
              <a:lvl2pPr marL="502920" marR="0" lvl="1" indent="-228600" algn="l" defTabSz="9144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20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2pPr>
              <a:lvl3pPr marL="731520" marR="0" lvl="2" indent="-228600" algn="l" defTabSz="9144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18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3pPr>
              <a:lvl4pPr marL="960120" marR="0" lvl="3" indent="-228600" algn="l" defTabSz="9144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16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4pPr>
              <a:lvl5pPr marL="1188720" marR="0" lvl="4" indent="-228600" algn="l" defTabSz="9144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545454"/>
                </a:buClr>
                <a:buSzPct val="80000"/>
                <a:buFont typeface="Arial" pitchFamily="34"/>
                <a:buChar char="•"/>
                <a:tabLst/>
                <a:defRPr lang="en-US" sz="1600" b="0" i="0" u="none" strike="noStrike" kern="1200" cap="none" spc="0" baseline="0">
                  <a:solidFill>
                    <a:srgbClr val="545454"/>
                  </a:solidFill>
                  <a:uFillTx/>
                  <a:latin typeface="Comic Sans MS" panose="030F0702030302020204" pitchFamily="66" charset="0"/>
                </a:defRPr>
              </a:lvl5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fr-FR" dirty="0" smtClean="0"/>
                <a:t>Ce qui peut amener à des conditions logiques combinées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05432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615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 2 </a:t>
            </a:r>
            <a:r>
              <a:rPr lang="fr-FR" dirty="0"/>
              <a:t>: </a:t>
            </a:r>
            <a:r>
              <a:rPr lang="fr-FR" dirty="0" smtClean="0"/>
              <a:t>séparation </a:t>
            </a:r>
            <a:r>
              <a:rPr lang="fr-FR" dirty="0" err="1" smtClean="0"/>
              <a:t>algo-donNées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Utilisation de listes </a:t>
            </a:r>
          </a:p>
          <a:p>
            <a:pPr lvl="1"/>
            <a:r>
              <a:rPr lang="fr-FR" dirty="0" smtClean="0"/>
              <a:t>une liste de mots clefs à reconnaitre,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ne liste de réponses correspondant à ces mots clefs.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Utilisation de boucles pour parcourir les listes</a:t>
            </a:r>
          </a:p>
          <a:p>
            <a:pPr marL="45720" indent="0">
              <a:buNone/>
            </a:pPr>
            <a:r>
              <a:rPr lang="fr-FR" dirty="0" smtClean="0"/>
              <a:t>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fr-FR" sz="2000" dirty="0" smtClean="0">
                <a:solidFill>
                  <a:srgbClr val="0070C0"/>
                </a:solidFill>
              </a:rPr>
              <a:t>Dans les versions 1 et 2, les données sont définies dans le programme : </a:t>
            </a:r>
            <a:br>
              <a:rPr lang="fr-FR" sz="2000" dirty="0" smtClean="0">
                <a:solidFill>
                  <a:srgbClr val="0070C0"/>
                </a:solidFill>
              </a:rPr>
            </a:br>
            <a:r>
              <a:rPr lang="fr-FR" sz="2000" dirty="0" smtClean="0">
                <a:solidFill>
                  <a:srgbClr val="0070C0"/>
                </a:solidFill>
              </a:rPr>
              <a:t>elles ne sont PAS modifiables par le joueur</a:t>
            </a:r>
            <a:br>
              <a:rPr lang="fr-FR" sz="2000" dirty="0" smtClean="0">
                <a:solidFill>
                  <a:srgbClr val="0070C0"/>
                </a:solidFill>
              </a:rPr>
            </a:br>
            <a:r>
              <a:rPr lang="fr-FR" sz="2000" dirty="0" smtClean="0">
                <a:solidFill>
                  <a:srgbClr val="0070C0"/>
                </a:solidFill>
              </a:rPr>
              <a:t>mais seulement par le programmeur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1936200"/>
            <a:ext cx="2506041" cy="1276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3261793"/>
            <a:ext cx="3142685" cy="12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9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602</Words>
  <Application>Microsoft Office PowerPoint</Application>
  <PresentationFormat>Personnalisé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Continental Europe 16x9</vt:lpstr>
      <vt:lpstr>Présentation PowerPoint</vt:lpstr>
      <vt:lpstr>Principes du jeu</vt:lpstr>
      <vt:lpstr>Données initiales du jeu</vt:lpstr>
      <vt:lpstr>Notions appréhendées</vt:lpstr>
      <vt:lpstr>Version 1 : basique</vt:lpstr>
      <vt:lpstr>Structure du programme (V1)</vt:lpstr>
      <vt:lpstr>V1 : Conduite de l’exercice</vt:lpstr>
      <vt:lpstr>Présentation PowerPoint</vt:lpstr>
      <vt:lpstr>V 2 : séparation algo-donNées</vt:lpstr>
      <vt:lpstr>Programme    V1  V2</vt:lpstr>
      <vt:lpstr>Programme    V1  V2</vt:lpstr>
      <vt:lpstr>Présentation PowerPoint</vt:lpstr>
      <vt:lpstr>V 3 : ajout et supprESSION</vt:lpstr>
      <vt:lpstr>Présentation PowerPoint</vt:lpstr>
      <vt:lpstr>V4 : données permanentes</vt:lpstr>
      <vt:lpstr>Présentation PowerPoint</vt:lpstr>
      <vt:lpstr>Synthèse, suggestions</vt:lpstr>
      <vt:lpstr>Pour aller plus loin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119</cp:revision>
  <dcterms:created xsi:type="dcterms:W3CDTF">2013-12-03T00:48:46Z</dcterms:created>
  <dcterms:modified xsi:type="dcterms:W3CDTF">2017-07-11T13:36:16Z</dcterms:modified>
</cp:coreProperties>
</file>