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slideMaster3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_rels/presentation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media/image1.gif" ContentType="image/gif"/>
  <Override PartName="/ppt/media/image2.jpeg" ContentType="image/jpeg"/>
  <Override PartName="/ppt/media/image4.gif" ContentType="image/gif"/>
  <Override PartName="/ppt/media/image3.gif" ContentType="image/gif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_rels/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</p:sldIdLst>
  <p:sldSz cx="9144000" cy="51435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D3EDDCA-8E5F-4895-AE2D-9A3BFE787E0A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0ACB480-0A2F-428B-A84A-F9F629CDE4CA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676D75B-02D1-438E-B497-C484597D710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B597336-39BD-4C8B-993A-1E1086A7C061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52F3275-BDC7-443B-A0EC-DA1CB02015DA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B5C0E87-5700-4DBD-B552-3B0898C1153F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650A3A5-60D8-45FA-B2AD-E90620F9845B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957301B-E269-4DC8-92A8-BC5C0121207F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C01EC06-2117-4AF0-84BF-C37EFF2D4909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C0D767B-AAFF-4627-B1C2-3BD6544D3A68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00DC1D8-8F03-48ED-8726-AF2B96AEF965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7D81699-46EC-46AC-85A8-E0E1FE86C03D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gif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gif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gif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Image 6" descr=""/>
          <p:cNvPicPr/>
          <p:nvPr/>
        </p:nvPicPr>
        <p:blipFill>
          <a:blip r:embed="rId2"/>
          <a:stretch/>
        </p:blipFill>
        <p:spPr>
          <a:xfrm>
            <a:off x="8460360" y="123480"/>
            <a:ext cx="494280" cy="644040"/>
          </a:xfrm>
          <a:prstGeom prst="rect">
            <a:avLst/>
          </a:prstGeom>
          <a:ln w="0">
            <a:noFill/>
          </a:ln>
        </p:spPr>
      </p:pic>
      <p:sp>
        <p:nvSpPr>
          <p:cNvPr id="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fr-FR" sz="4400" spc="-1" strike="noStrike">
                <a:solidFill>
                  <a:srgbClr val="000000"/>
                </a:solidFill>
                <a:latin typeface="Arial"/>
              </a:rPr>
              <a:t>Cliquez pour éditer le format du texte-titre</a:t>
            </a: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865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000000"/>
                </a:solidFill>
                <a:latin typeface="Arial"/>
              </a:rPr>
              <a:t>Cliquez pour éditer le format du plan de texte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solidFill>
                  <a:srgbClr val="000000"/>
                </a:solidFill>
                <a:latin typeface="Arial"/>
              </a:rPr>
              <a:t>Second niveau de plan</a:t>
            </a:r>
            <a:endParaRPr b="0" lang="fr-FR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</a:rPr>
              <a:t>Troisième niveau de plan</a:t>
            </a:r>
            <a:endParaRPr b="0" lang="fr-FR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Quatrième niveau de plan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Cinquième niveau de plan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Sixième niveau de plan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Septième niveau de plan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 6" descr=""/>
          <p:cNvPicPr/>
          <p:nvPr/>
        </p:nvPicPr>
        <p:blipFill>
          <a:blip r:embed="rId2"/>
          <a:stretch/>
        </p:blipFill>
        <p:spPr>
          <a:xfrm>
            <a:off x="8460360" y="123480"/>
            <a:ext cx="494280" cy="644040"/>
          </a:xfrm>
          <a:prstGeom prst="rect">
            <a:avLst/>
          </a:prstGeom>
          <a:ln w="0">
            <a:noFill/>
          </a:ln>
        </p:spPr>
      </p:pic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fr-FR" sz="4400" spc="-1" strike="noStrike">
                <a:solidFill>
                  <a:srgbClr val="000000"/>
                </a:solidFill>
                <a:latin typeface="Arial"/>
              </a:rPr>
              <a:t>Cliquez pour éditer le format du texte-titre</a:t>
            </a: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865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000000"/>
                </a:solidFill>
                <a:latin typeface="Arial"/>
              </a:rPr>
              <a:t>Cliquez pour éditer le format du plan de texte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solidFill>
                  <a:srgbClr val="000000"/>
                </a:solidFill>
                <a:latin typeface="Arial"/>
              </a:rPr>
              <a:t>Second niveau de plan</a:t>
            </a:r>
            <a:endParaRPr b="0" lang="fr-FR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</a:rPr>
              <a:t>Troisième niveau de plan</a:t>
            </a:r>
            <a:endParaRPr b="0" lang="fr-FR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Quatrième niveau de plan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Cinquième niveau de plan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Sixième niveau de plan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Septième niveau de plan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Image 6" descr=""/>
          <p:cNvPicPr/>
          <p:nvPr/>
        </p:nvPicPr>
        <p:blipFill>
          <a:blip r:embed="rId2"/>
          <a:stretch/>
        </p:blipFill>
        <p:spPr>
          <a:xfrm>
            <a:off x="8460360" y="123480"/>
            <a:ext cx="503640" cy="653400"/>
          </a:xfrm>
          <a:prstGeom prst="rect">
            <a:avLst/>
          </a:prstGeom>
          <a:ln w="0">
            <a:noFill/>
          </a:ln>
        </p:spPr>
      </p:pic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457200" y="205920"/>
            <a:ext cx="8229240" cy="856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fr-FR" sz="4400" spc="-1" strike="noStrike">
                <a:solidFill>
                  <a:srgbClr val="000000"/>
                </a:solidFill>
                <a:latin typeface="Calibri"/>
              </a:rPr>
              <a:t>Cliquez pour modifier le style du titre</a:t>
            </a:r>
            <a:endParaRPr b="0" lang="fr-FR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457200" y="1200240"/>
            <a:ext cx="8229240" cy="3394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432000" indent="-3240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000000"/>
                </a:solidFill>
                <a:latin typeface="Calibri"/>
              </a:rPr>
              <a:t>Cliquez pour modifier les styles du texte du masque</a:t>
            </a:r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</a:rPr>
              <a:t>Deuxième niveau</a:t>
            </a: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</a:rPr>
              <a:t>Troisième niveau</a:t>
            </a:r>
            <a:endParaRPr b="0" lang="fr-FR" sz="24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Quatrième niveau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Cinquième niveau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dt" idx="1"/>
          </p:nvPr>
        </p:nvSpPr>
        <p:spPr>
          <a:xfrm>
            <a:off x="457200" y="4767120"/>
            <a:ext cx="2133360" cy="27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lnSpc>
                <a:spcPct val="100000"/>
              </a:lnSpc>
              <a:buNone/>
              <a:defRPr b="0" lang="fr-FR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fr-FR" sz="1200" spc="-1" strike="noStrike">
                <a:solidFill>
                  <a:srgbClr val="8b8b8b"/>
                </a:solidFill>
                <a:latin typeface="Calibri"/>
              </a:rPr>
              <a:t>&lt;date/heure&gt;</a:t>
            </a:r>
            <a:endParaRPr b="0" lang="fr-FR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 type="ftr" idx="2"/>
          </p:nvPr>
        </p:nvSpPr>
        <p:spPr>
          <a:xfrm>
            <a:off x="3124080" y="4767120"/>
            <a:ext cx="2895120" cy="27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defRPr b="0" lang="fr-FR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b="0" lang="fr-FR" sz="1200" spc="-1" strike="noStrike">
                <a:solidFill>
                  <a:srgbClr val="8b8b8b"/>
                </a:solidFill>
                <a:latin typeface="Calibri"/>
              </a:rPr>
              <a:t>&lt;pied de page&gt;</a:t>
            </a:r>
            <a:endParaRPr b="0" lang="fr-FR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 type="sldNum" idx="3"/>
          </p:nvPr>
        </p:nvSpPr>
        <p:spPr>
          <a:xfrm>
            <a:off x="6553080" y="4767120"/>
            <a:ext cx="2133360" cy="27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fr-BE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456A3FCE-F254-44D7-A569-625E8B45B381}" type="slidenum">
              <a:rPr b="0" lang="fr-BE" sz="1200" spc="-1" strike="noStrike">
                <a:solidFill>
                  <a:srgbClr val="8b8b8b"/>
                </a:solidFill>
                <a:latin typeface="Calibri"/>
              </a:rPr>
              <a:t>&lt;numéro&gt;</a:t>
            </a:fld>
            <a:endParaRPr b="0" lang="fr-FR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hyperlink" Target="http://aventureducalcul.fr/" TargetMode="External"/><Relationship Id="rId2" Type="http://schemas.openxmlformats.org/officeDocument/2006/relationships/slideLayout" Target="../slideLayouts/slideLayout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gif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gif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Shape 1"/>
          <p:cNvSpPr/>
          <p:nvPr/>
        </p:nvSpPr>
        <p:spPr>
          <a:xfrm>
            <a:off x="685800" y="1275480"/>
            <a:ext cx="7762680" cy="1092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4400" spc="-1" strike="noStrike">
                <a:solidFill>
                  <a:srgbClr val="000000"/>
                </a:solidFill>
                <a:latin typeface="Calibri"/>
              </a:rPr>
              <a:t>Les machines à Multiplier</a:t>
            </a:r>
            <a:br>
              <a:rPr sz="1800"/>
            </a:b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(une heure en demi classe de 6°)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TextShape 2"/>
          <p:cNvSpPr/>
          <p:nvPr/>
        </p:nvSpPr>
        <p:spPr>
          <a:xfrm>
            <a:off x="1371600" y="2715840"/>
            <a:ext cx="6391080" cy="1304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 algn="ctr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r>
              <a:rPr b="0" lang="fr-FR" sz="3200" spc="-1" strike="noStrike">
                <a:solidFill>
                  <a:srgbClr val="8b8b8b"/>
                </a:solidFill>
                <a:latin typeface="Calibri"/>
              </a:rPr>
              <a:t>Yves Serra, Pierre Huguet</a:t>
            </a:r>
            <a:br>
              <a:rPr sz="1800"/>
            </a:br>
            <a:r>
              <a:rPr b="0" lang="fr-FR" sz="2600" spc="-1" strike="noStrike">
                <a:solidFill>
                  <a:srgbClr val="8b8b8b"/>
                </a:solidFill>
                <a:latin typeface="Calibri"/>
              </a:rPr>
              <a:t>avec le LOREM et le collège François Villon</a:t>
            </a:r>
            <a:endParaRPr b="0" lang="fr-FR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TextShape 3"/>
          <p:cNvSpPr/>
          <p:nvPr/>
        </p:nvSpPr>
        <p:spPr>
          <a:xfrm>
            <a:off x="539640" y="4767120"/>
            <a:ext cx="7911000" cy="26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1200" spc="-1" strike="noStrike">
                <a:solidFill>
                  <a:srgbClr val="8b8b8b"/>
                </a:solidFill>
                <a:latin typeface="Calibri"/>
              </a:rPr>
              <a:t>http://aventureducalcul.fr</a:t>
            </a:r>
            <a:endParaRPr b="0" lang="fr-F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CustomShape 4"/>
          <p:cNvSpPr/>
          <p:nvPr/>
        </p:nvSpPr>
        <p:spPr>
          <a:xfrm>
            <a:off x="3001680" y="3844440"/>
            <a:ext cx="353232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site web : </a:t>
            </a:r>
            <a:r>
              <a:rPr b="0" lang="fr-FR" sz="1800" spc="-1" strike="noStrike" u="sng">
                <a:solidFill>
                  <a:srgbClr val="0000ff"/>
                </a:solidFill>
                <a:uFillTx/>
                <a:latin typeface="Calibri"/>
                <a:ea typeface="DejaVu Sans"/>
                <a:hlinkClick r:id="rId1"/>
              </a:rPr>
              <a:t>http://aventureducalcul.fr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CustomShape 5"/>
          <p:cNvSpPr/>
          <p:nvPr/>
        </p:nvSpPr>
        <p:spPr>
          <a:xfrm>
            <a:off x="3980520" y="411480"/>
            <a:ext cx="782280" cy="782280"/>
          </a:xfrm>
          <a:prstGeom prst="ellipse">
            <a:avLst/>
          </a:prstGeom>
          <a:noFill/>
          <a:ln w="1260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fr-FR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5</a:t>
            </a:r>
            <a:endParaRPr b="0" lang="fr-FR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TextShape 6"/>
          <p:cNvSpPr/>
          <p:nvPr/>
        </p:nvSpPr>
        <p:spPr>
          <a:xfrm>
            <a:off x="6553080" y="4767120"/>
            <a:ext cx="2124000" cy="26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323674BE-3F4B-4CA9-AA45-F5A10DE473E9}" type="slidenum">
              <a:rPr b="0" lang="fr-BE" sz="1200" spc="-1" strike="noStrike">
                <a:solidFill>
                  <a:srgbClr val="8b8b8b"/>
                </a:solidFill>
                <a:latin typeface="Calibri"/>
              </a:rPr>
              <a:t>&lt;numéro&gt;</a:t>
            </a:fld>
            <a:endParaRPr b="0" lang="fr-FR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Shape 3"/>
          <p:cNvSpPr/>
          <p:nvPr/>
        </p:nvSpPr>
        <p:spPr>
          <a:xfrm>
            <a:off x="3124080" y="4767120"/>
            <a:ext cx="2885760" cy="26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1200" spc="-1" strike="noStrike">
                <a:solidFill>
                  <a:srgbClr val="8b8b8b"/>
                </a:solidFill>
                <a:latin typeface="Calibri"/>
              </a:rPr>
              <a:t>http://aventureducalcul.fr</a:t>
            </a:r>
            <a:endParaRPr b="0" lang="fr-F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TextShape 4"/>
          <p:cNvSpPr/>
          <p:nvPr/>
        </p:nvSpPr>
        <p:spPr>
          <a:xfrm>
            <a:off x="6553080" y="4767120"/>
            <a:ext cx="2124000" cy="26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FDC8597D-9F19-4E64-BDCE-46015346D0B5}" type="slidenum">
              <a:rPr b="0" lang="fr-BE" sz="1200" spc="-1" strike="noStrike">
                <a:solidFill>
                  <a:srgbClr val="8b8b8b"/>
                </a:solidFill>
                <a:latin typeface="Calibri"/>
              </a:rPr>
              <a:t>&lt;numéro&gt;</a:t>
            </a:fld>
            <a:endParaRPr b="0" lang="fr-FR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8" name="" descr=""/>
          <p:cNvPicPr/>
          <p:nvPr/>
        </p:nvPicPr>
        <p:blipFill>
          <a:blip r:embed="rId1"/>
          <a:stretch/>
        </p:blipFill>
        <p:spPr>
          <a:xfrm>
            <a:off x="1080000" y="89280"/>
            <a:ext cx="7020000" cy="4979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" descr=""/>
          <p:cNvPicPr/>
          <p:nvPr/>
        </p:nvPicPr>
        <p:blipFill>
          <a:blip r:embed="rId1"/>
          <a:stretch/>
        </p:blipFill>
        <p:spPr>
          <a:xfrm>
            <a:off x="3559320" y="1554120"/>
            <a:ext cx="2057040" cy="2057040"/>
          </a:xfrm>
          <a:prstGeom prst="rect">
            <a:avLst/>
          </a:prstGeom>
          <a:ln w="0">
            <a:noFill/>
          </a:ln>
        </p:spPr>
      </p:pic>
      <p:sp>
        <p:nvSpPr>
          <p:cNvPr id="130" name="TextShape 13"/>
          <p:cNvSpPr/>
          <p:nvPr/>
        </p:nvSpPr>
        <p:spPr>
          <a:xfrm>
            <a:off x="457200" y="205920"/>
            <a:ext cx="8219880" cy="84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4000" spc="-1" strike="noStrike">
                <a:solidFill>
                  <a:srgbClr val="000000"/>
                </a:solidFill>
                <a:latin typeface="Calibri"/>
              </a:rPr>
              <a:t>Mécaniser les multiplications</a:t>
            </a:r>
            <a:endParaRPr b="0" lang="fr-FR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"/>
          <p:cNvSpPr txBox="1"/>
          <p:nvPr/>
        </p:nvSpPr>
        <p:spPr>
          <a:xfrm>
            <a:off x="3312000" y="4317480"/>
            <a:ext cx="2700000" cy="858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Le cylindre de Leibniz 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extShape 14"/>
          <p:cNvSpPr/>
          <p:nvPr/>
        </p:nvSpPr>
        <p:spPr>
          <a:xfrm>
            <a:off x="457200" y="205920"/>
            <a:ext cx="8219880" cy="84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4000" spc="-1" strike="noStrike">
                <a:solidFill>
                  <a:srgbClr val="000000"/>
                </a:solidFill>
                <a:latin typeface="Calibri"/>
              </a:rPr>
              <a:t>Mécaniser les multiplications</a:t>
            </a:r>
            <a:endParaRPr b="0" lang="fr-FR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"/>
          <p:cNvSpPr txBox="1"/>
          <p:nvPr/>
        </p:nvSpPr>
        <p:spPr>
          <a:xfrm>
            <a:off x="1620000" y="4317480"/>
            <a:ext cx="6660000" cy="858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Le système à nombre de dents variable d’Odhner Baldwin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4" name="" descr=""/>
          <p:cNvPicPr/>
          <p:nvPr/>
        </p:nvPicPr>
        <p:blipFill>
          <a:blip r:embed="rId1"/>
          <a:stretch/>
        </p:blipFill>
        <p:spPr>
          <a:xfrm>
            <a:off x="2641680" y="930600"/>
            <a:ext cx="3900960" cy="3299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Shape 9"/>
          <p:cNvSpPr/>
          <p:nvPr/>
        </p:nvSpPr>
        <p:spPr>
          <a:xfrm>
            <a:off x="457200" y="205920"/>
            <a:ext cx="8219880" cy="84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4000" spc="-1" strike="noStrike">
                <a:solidFill>
                  <a:srgbClr val="000000"/>
                </a:solidFill>
                <a:latin typeface="Calibri"/>
              </a:rPr>
              <a:t>Mécaniser les multiplications</a:t>
            </a:r>
            <a:endParaRPr b="0" lang="fr-FR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TextShape 10"/>
          <p:cNvSpPr/>
          <p:nvPr/>
        </p:nvSpPr>
        <p:spPr>
          <a:xfrm>
            <a:off x="3124080" y="4767120"/>
            <a:ext cx="2885760" cy="26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1200" spc="-1" strike="noStrike">
                <a:solidFill>
                  <a:srgbClr val="8b8b8b"/>
                </a:solidFill>
                <a:latin typeface="Calibri"/>
              </a:rPr>
              <a:t>http://aventureducalcul.fr</a:t>
            </a:r>
            <a:endParaRPr b="0" lang="fr-F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TextShape 11"/>
          <p:cNvSpPr/>
          <p:nvPr/>
        </p:nvSpPr>
        <p:spPr>
          <a:xfrm>
            <a:off x="6553080" y="4767120"/>
            <a:ext cx="2124000" cy="26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51E28085-046F-447C-95EB-2230A3C62069}" type="slidenum">
              <a:rPr b="0" lang="fr-BE" sz="1200" spc="-1" strike="noStrike">
                <a:solidFill>
                  <a:srgbClr val="8b8b8b"/>
                </a:solidFill>
                <a:latin typeface="Calibri"/>
              </a:rPr>
              <a:t>&lt;numéro&gt;</a:t>
            </a:fld>
            <a:endParaRPr b="0" lang="fr-F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"/>
          <p:cNvSpPr txBox="1"/>
          <p:nvPr/>
        </p:nvSpPr>
        <p:spPr>
          <a:xfrm>
            <a:off x="900000" y="1152000"/>
            <a:ext cx="5940000" cy="3929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Présentation sur 3 tables : 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- Des instruments : 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Promptuario, singe calculateur, boulier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bâtons de Neper, bâtons de Genaille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- Odhner  à nombre de dents variables :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Vaucanson, Facit, machines ouverte, </a:t>
            </a: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mécanisme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- Cylindres de Leibniz et autres systèmes : 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TIM, Monroe, petite Monroe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A vous de juger !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xtShape 5"/>
          <p:cNvSpPr/>
          <p:nvPr/>
        </p:nvSpPr>
        <p:spPr>
          <a:xfrm>
            <a:off x="457200" y="205920"/>
            <a:ext cx="8219880" cy="84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3600" spc="-1" strike="noStrike">
                <a:solidFill>
                  <a:srgbClr val="000000"/>
                </a:solidFill>
                <a:latin typeface="Calibri"/>
              </a:rPr>
              <a:t>Quelques règles de base</a:t>
            </a:r>
            <a:endParaRPr b="0" lang="fr-FR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TextShape 7"/>
          <p:cNvSpPr/>
          <p:nvPr/>
        </p:nvSpPr>
        <p:spPr>
          <a:xfrm>
            <a:off x="3124080" y="4767120"/>
            <a:ext cx="2885760" cy="26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1200" spc="-1" strike="noStrike">
                <a:solidFill>
                  <a:srgbClr val="8b8b8b"/>
                </a:solidFill>
                <a:latin typeface="Calibri"/>
              </a:rPr>
              <a:t>http://aventureducalcul.fr</a:t>
            </a:r>
            <a:endParaRPr b="0" lang="fr-F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TextShape 8"/>
          <p:cNvSpPr/>
          <p:nvPr/>
        </p:nvSpPr>
        <p:spPr>
          <a:xfrm>
            <a:off x="6553080" y="4767120"/>
            <a:ext cx="2124000" cy="26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184F6BA5-A63F-461F-83DA-0D5BECC644CC}" type="slidenum">
              <a:rPr b="0" lang="fr-BE" sz="1200" spc="-1" strike="noStrike">
                <a:solidFill>
                  <a:srgbClr val="8b8b8b"/>
                </a:solidFill>
                <a:latin typeface="Calibri"/>
              </a:rPr>
              <a:t>&lt;numéro&gt;</a:t>
            </a:fld>
            <a:endParaRPr b="0" lang="fr-F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"/>
          <p:cNvSpPr txBox="1"/>
          <p:nvPr/>
        </p:nvSpPr>
        <p:spPr>
          <a:xfrm>
            <a:off x="540000" y="1050120"/>
            <a:ext cx="7920000" cy="3161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Les machines à calculer ne sont pas des jouets,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Elles ont entre 50 et 100 ans et sont arrivées en bon état jusqu’ici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car depuis toujours, les utilisateurs en ont pris soin.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Faites comme eux :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Règle 1 : ne jamais forcer, appelez si ça coince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Règle 2 : préparez votre opération avant de la faire sur les machines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13532</TotalTime>
  <Application>LibreOffice/7.6.4.1$Windows_X86_64 LibreOffice_project/e19e193f88cd6c0525a17fb7a176ed8e6a3e2aa1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2023-10-02T20:36:49Z</dcterms:created>
  <dc:creator>Pierre Huguet</dc:creator>
  <dc:description/>
  <dc:language>fr-FR</dc:language>
  <cp:lastModifiedBy/>
  <cp:lastPrinted>2024-02-27T17:20:22Z</cp:lastPrinted>
  <dcterms:modified xsi:type="dcterms:W3CDTF">2024-02-27T17:16:15Z</dcterms:modified>
  <cp:revision>615</cp:revision>
  <dc:subject/>
  <dc:title>Présentation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iddenSlides">
    <vt:r8>2</vt:r8>
  </property>
  <property fmtid="{D5CDD505-2E9C-101B-9397-08002B2CF9AE}" pid="3" name="PresentationFormat">
    <vt:lpwstr>Affichage à l'écran (16:9)</vt:lpwstr>
  </property>
  <property fmtid="{D5CDD505-2E9C-101B-9397-08002B2CF9AE}" pid="4" name="Slides">
    <vt:r8>69</vt:r8>
  </property>
</Properties>
</file>