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media/image1.gif" ContentType="image/gif"/>
  <Override PartName="/ppt/media/image4.png" ContentType="image/png"/>
  <Override PartName="/ppt/media/image5.jpeg" ContentType="image/jpeg"/>
  <Override PartName="/ppt/media/image2.jpeg" ContentType="image/jpeg"/>
  <Override PartName="/ppt/media/image19.jpeg" ContentType="image/jpeg"/>
  <Override PartName="/ppt/media/image3.png" ContentType="image/png"/>
  <Override PartName="/ppt/media/image11.png" ContentType="image/png"/>
  <Override PartName="/ppt/media/image6.png" ContentType="image/png"/>
  <Override PartName="/ppt/media/image7.jpeg" ContentType="image/jpeg"/>
  <Override PartName="/ppt/media/image8.jpeg" ContentType="image/jpeg"/>
  <Override PartName="/ppt/media/image9.png" ContentType="image/png"/>
  <Override PartName="/ppt/media/image10.png" ContentType="image/png"/>
  <Override PartName="/ppt/media/image17.jpeg" ContentType="image/jpeg"/>
  <Override PartName="/ppt/media/image12.png" ContentType="image/png"/>
  <Override PartName="/ppt/media/image13.png" ContentType="image/png"/>
  <Override PartName="/ppt/media/image14.gif" ContentType="image/gif"/>
  <Override PartName="/ppt/media/image18.jpeg" ContentType="image/jpeg"/>
  <Override PartName="/ppt/media/image15.png" ContentType="image/png"/>
  <Override PartName="/ppt/media/image16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01393DB-D0BE-49EF-AC08-16D6C5DF210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78DE55C-4196-44C3-B423-045754C02C6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88B4C1D-2661-4617-9F98-254C1D24AC9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7DD4E5E-3D76-4D57-AFBE-E040A1C1C27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5EA258D-AE27-4AFE-9004-E559AF7860F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CAFE901-8BA9-45B1-B4E0-9A6FC8344D7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2004D71-F943-45BB-B6DA-614A5B11191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1100935-00E6-445B-9B73-445E25020B0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160A298-B251-404F-B2E6-979E211121D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0232692-B437-44FD-90E6-967B6768298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D91565C-2B19-4FC6-B6B3-99239FF4188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BD8F5BA-BCBF-4A5C-BD15-5E43AD356E7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gif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494280" cy="6440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494280" cy="64404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6" descr=""/>
          <p:cNvPicPr/>
          <p:nvPr/>
        </p:nvPicPr>
        <p:blipFill>
          <a:blip r:embed="rId2"/>
          <a:stretch/>
        </p:blipFill>
        <p:spPr>
          <a:xfrm>
            <a:off x="8460360" y="123480"/>
            <a:ext cx="503640" cy="65340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Cliquez pour modifier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1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ftr" idx="2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&lt;pied de page&gt;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sldNum" idx="3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5D381D1-D7E0-4E8B-9857-DEA9ECFF0E0F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http://aventureducalcul.fr/" TargetMode="External"/><Relationship Id="rId2" Type="http://schemas.openxmlformats.org/officeDocument/2006/relationships/hyperlink" Target="https://onvaessayer.org/aventureducalcul/supports/supportsSeance3/resources/planchesMultiplication.pptx" TargetMode="External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9" Type="http://schemas.openxmlformats.org/officeDocument/2006/relationships/image" Target="../media/image15.png"/><Relationship Id="rId10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9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9.png"/><Relationship Id="rId1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gif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11.png"/><Relationship Id="rId9" Type="http://schemas.openxmlformats.org/officeDocument/2006/relationships/image" Target="../media/image9.png"/><Relationship Id="rId10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/>
          <p:nvPr/>
        </p:nvSpPr>
        <p:spPr>
          <a:xfrm>
            <a:off x="685800" y="1275480"/>
            <a:ext cx="7762680" cy="10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Multiplier les Multiplications</a:t>
            </a:r>
            <a:br>
              <a:rPr sz="1800"/>
            </a:b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(une heure en classe de 6°)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Shape 2"/>
          <p:cNvSpPr/>
          <p:nvPr/>
        </p:nvSpPr>
        <p:spPr>
          <a:xfrm>
            <a:off x="1371600" y="2715840"/>
            <a:ext cx="6391080" cy="130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fr-FR" sz="3200" spc="-1" strike="noStrike">
                <a:solidFill>
                  <a:srgbClr val="8b8b8b"/>
                </a:solidFill>
                <a:latin typeface="Calibri"/>
              </a:rPr>
              <a:t>Yves Serra, Pierre Huguet</a:t>
            </a:r>
            <a:br>
              <a:rPr sz="1800"/>
            </a:br>
            <a:r>
              <a:rPr b="0" lang="fr-FR" sz="2600" spc="-1" strike="noStrike">
                <a:solidFill>
                  <a:srgbClr val="8b8b8b"/>
                </a:solidFill>
                <a:latin typeface="Calibri"/>
              </a:rPr>
              <a:t>avec le LOREM et le collège François Villon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Shape 3"/>
          <p:cNvSpPr/>
          <p:nvPr/>
        </p:nvSpPr>
        <p:spPr>
          <a:xfrm>
            <a:off x="539640" y="4767120"/>
            <a:ext cx="7911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CustomShape 4"/>
          <p:cNvSpPr/>
          <p:nvPr/>
        </p:nvSpPr>
        <p:spPr>
          <a:xfrm>
            <a:off x="2943360" y="3844440"/>
            <a:ext cx="36496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site web : </a:t>
            </a:r>
            <a:r>
              <a:rPr b="0" lang="fr-FR" sz="18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1"/>
              </a:rPr>
              <a:t>http://aventureducalcul.fr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Ressource : </a:t>
            </a:r>
            <a:r>
              <a:rPr b="0" lang="fr-FR" sz="18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Présentation power point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CustomShape 5"/>
          <p:cNvSpPr/>
          <p:nvPr/>
        </p:nvSpPr>
        <p:spPr>
          <a:xfrm>
            <a:off x="3980520" y="411480"/>
            <a:ext cx="782280" cy="782280"/>
          </a:xfrm>
          <a:prstGeom prst="ellipse">
            <a:avLst/>
          </a:prstGeom>
          <a:noFill/>
          <a:ln w="1260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Shape 6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9DEA13B0-168D-45B3-AA5F-9ADF6EE36160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44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CustomShape 45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TextShape 21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TextShape 22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85781BC-2CBD-46EA-8052-1D28B94A375C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CustomShape 46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per gelosia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"/>
          <p:cNvSpPr txBox="1"/>
          <p:nvPr/>
        </p:nvSpPr>
        <p:spPr>
          <a:xfrm>
            <a:off x="684000" y="3893760"/>
            <a:ext cx="7596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On garde tous les calculs intermédiaires : pratique pour se corriger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A vous de faire : 52 x 37     48 x 29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"/>
          <p:cNvSpPr/>
          <p:nvPr/>
        </p:nvSpPr>
        <p:spPr>
          <a:xfrm>
            <a:off x="4140000" y="108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"/>
          <p:cNvSpPr/>
          <p:nvPr/>
        </p:nvSpPr>
        <p:spPr>
          <a:xfrm>
            <a:off x="4680000" y="108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"/>
          <p:cNvSpPr/>
          <p:nvPr/>
        </p:nvSpPr>
        <p:spPr>
          <a:xfrm>
            <a:off x="5220000" y="108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"/>
          <p:cNvSpPr/>
          <p:nvPr/>
        </p:nvSpPr>
        <p:spPr>
          <a:xfrm>
            <a:off x="4140000" y="162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"/>
          <p:cNvSpPr/>
          <p:nvPr/>
        </p:nvSpPr>
        <p:spPr>
          <a:xfrm>
            <a:off x="4680000" y="162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"/>
          <p:cNvSpPr/>
          <p:nvPr/>
        </p:nvSpPr>
        <p:spPr>
          <a:xfrm>
            <a:off x="5220000" y="162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"/>
          <p:cNvSpPr/>
          <p:nvPr/>
        </p:nvSpPr>
        <p:spPr>
          <a:xfrm>
            <a:off x="5760000" y="162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"/>
          <p:cNvSpPr/>
          <p:nvPr/>
        </p:nvSpPr>
        <p:spPr>
          <a:xfrm>
            <a:off x="4140000" y="216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/>
          <p:nvPr/>
        </p:nvSpPr>
        <p:spPr>
          <a:xfrm>
            <a:off x="4680000" y="216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"/>
          <p:cNvSpPr/>
          <p:nvPr/>
        </p:nvSpPr>
        <p:spPr>
          <a:xfrm>
            <a:off x="5220000" y="216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"/>
          <p:cNvSpPr/>
          <p:nvPr/>
        </p:nvSpPr>
        <p:spPr>
          <a:xfrm>
            <a:off x="5760000" y="216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"/>
          <p:cNvSpPr/>
          <p:nvPr/>
        </p:nvSpPr>
        <p:spPr>
          <a:xfrm>
            <a:off x="3600000" y="2844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"/>
          <p:cNvSpPr/>
          <p:nvPr/>
        </p:nvSpPr>
        <p:spPr>
          <a:xfrm>
            <a:off x="3600000" y="2844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"/>
          <p:cNvSpPr/>
          <p:nvPr/>
        </p:nvSpPr>
        <p:spPr>
          <a:xfrm>
            <a:off x="4140000" y="2844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"/>
          <p:cNvSpPr/>
          <p:nvPr/>
        </p:nvSpPr>
        <p:spPr>
          <a:xfrm>
            <a:off x="4680000" y="2844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"/>
          <p:cNvSpPr/>
          <p:nvPr/>
        </p:nvSpPr>
        <p:spPr>
          <a:xfrm>
            <a:off x="5220000" y="2844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"/>
          <p:cNvSpPr/>
          <p:nvPr/>
        </p:nvSpPr>
        <p:spPr>
          <a:xfrm>
            <a:off x="3096000" y="2844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"/>
          <p:cNvSpPr txBox="1"/>
          <p:nvPr/>
        </p:nvSpPr>
        <p:spPr>
          <a:xfrm>
            <a:off x="4248000" y="115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"/>
          <p:cNvSpPr txBox="1"/>
          <p:nvPr/>
        </p:nvSpPr>
        <p:spPr>
          <a:xfrm>
            <a:off x="4788000" y="115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"/>
          <p:cNvSpPr txBox="1"/>
          <p:nvPr/>
        </p:nvSpPr>
        <p:spPr>
          <a:xfrm>
            <a:off x="5328000" y="115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"/>
          <p:cNvSpPr txBox="1"/>
          <p:nvPr/>
        </p:nvSpPr>
        <p:spPr>
          <a:xfrm>
            <a:off x="5868000" y="169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"/>
          <p:cNvSpPr txBox="1"/>
          <p:nvPr/>
        </p:nvSpPr>
        <p:spPr>
          <a:xfrm>
            <a:off x="5868000" y="223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"/>
          <p:cNvSpPr/>
          <p:nvPr/>
        </p:nvSpPr>
        <p:spPr>
          <a:xfrm flipH="1">
            <a:off x="3060000" y="1620000"/>
            <a:ext cx="1080000" cy="108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"/>
          <p:cNvSpPr/>
          <p:nvPr/>
        </p:nvSpPr>
        <p:spPr>
          <a:xfrm flipH="1">
            <a:off x="3600000" y="1620000"/>
            <a:ext cx="1080000" cy="108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"/>
          <p:cNvSpPr/>
          <p:nvPr/>
        </p:nvSpPr>
        <p:spPr>
          <a:xfrm flipH="1">
            <a:off x="4140000" y="1620000"/>
            <a:ext cx="1080000" cy="108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"/>
          <p:cNvSpPr/>
          <p:nvPr/>
        </p:nvSpPr>
        <p:spPr>
          <a:xfrm flipH="1">
            <a:off x="4680000" y="1620000"/>
            <a:ext cx="1080000" cy="108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"/>
          <p:cNvSpPr/>
          <p:nvPr/>
        </p:nvSpPr>
        <p:spPr>
          <a:xfrm flipH="1">
            <a:off x="5220000" y="2160000"/>
            <a:ext cx="540000" cy="54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"/>
          <p:cNvSpPr txBox="1"/>
          <p:nvPr/>
        </p:nvSpPr>
        <p:spPr>
          <a:xfrm>
            <a:off x="4176000" y="1620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"/>
          <p:cNvSpPr txBox="1"/>
          <p:nvPr/>
        </p:nvSpPr>
        <p:spPr>
          <a:xfrm>
            <a:off x="4716000" y="1620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"/>
          <p:cNvSpPr txBox="1"/>
          <p:nvPr/>
        </p:nvSpPr>
        <p:spPr>
          <a:xfrm>
            <a:off x="5220000" y="1620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"/>
          <p:cNvSpPr txBox="1"/>
          <p:nvPr/>
        </p:nvSpPr>
        <p:spPr>
          <a:xfrm>
            <a:off x="4176000" y="219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"/>
          <p:cNvSpPr txBox="1"/>
          <p:nvPr/>
        </p:nvSpPr>
        <p:spPr>
          <a:xfrm>
            <a:off x="4716000" y="219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"/>
          <p:cNvSpPr txBox="1"/>
          <p:nvPr/>
        </p:nvSpPr>
        <p:spPr>
          <a:xfrm>
            <a:off x="5220000" y="219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"/>
          <p:cNvSpPr txBox="1"/>
          <p:nvPr/>
        </p:nvSpPr>
        <p:spPr>
          <a:xfrm>
            <a:off x="439200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"/>
          <p:cNvSpPr txBox="1"/>
          <p:nvPr/>
        </p:nvSpPr>
        <p:spPr>
          <a:xfrm>
            <a:off x="493200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"/>
          <p:cNvSpPr txBox="1"/>
          <p:nvPr/>
        </p:nvSpPr>
        <p:spPr>
          <a:xfrm>
            <a:off x="547200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"/>
          <p:cNvSpPr txBox="1"/>
          <p:nvPr/>
        </p:nvSpPr>
        <p:spPr>
          <a:xfrm>
            <a:off x="439200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"/>
          <p:cNvSpPr txBox="1"/>
          <p:nvPr/>
        </p:nvSpPr>
        <p:spPr>
          <a:xfrm>
            <a:off x="493200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"/>
          <p:cNvSpPr txBox="1"/>
          <p:nvPr/>
        </p:nvSpPr>
        <p:spPr>
          <a:xfrm>
            <a:off x="547200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"/>
          <p:cNvSpPr txBox="1"/>
          <p:nvPr/>
        </p:nvSpPr>
        <p:spPr>
          <a:xfrm>
            <a:off x="3780000" y="2655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"/>
          <p:cNvSpPr txBox="1"/>
          <p:nvPr/>
        </p:nvSpPr>
        <p:spPr>
          <a:xfrm>
            <a:off x="4284000" y="2655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"/>
          <p:cNvSpPr txBox="1"/>
          <p:nvPr/>
        </p:nvSpPr>
        <p:spPr>
          <a:xfrm>
            <a:off x="3744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"/>
          <p:cNvSpPr txBox="1"/>
          <p:nvPr/>
        </p:nvSpPr>
        <p:spPr>
          <a:xfrm>
            <a:off x="4284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"/>
          <p:cNvSpPr txBox="1"/>
          <p:nvPr/>
        </p:nvSpPr>
        <p:spPr>
          <a:xfrm>
            <a:off x="4824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"/>
          <p:cNvSpPr txBox="1"/>
          <p:nvPr/>
        </p:nvSpPr>
        <p:spPr>
          <a:xfrm>
            <a:off x="5364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"/>
          <p:cNvSpPr txBox="1"/>
          <p:nvPr/>
        </p:nvSpPr>
        <p:spPr>
          <a:xfrm>
            <a:off x="3240000" y="2923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25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TextShape 14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TextShape 15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8815768-2533-43DE-987D-801D9032D94A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CustomShape 27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per gelosia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"/>
          <p:cNvSpPr/>
          <p:nvPr/>
        </p:nvSpPr>
        <p:spPr>
          <a:xfrm>
            <a:off x="5976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"/>
          <p:cNvSpPr/>
          <p:nvPr/>
        </p:nvSpPr>
        <p:spPr>
          <a:xfrm>
            <a:off x="5976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"/>
          <p:cNvSpPr/>
          <p:nvPr/>
        </p:nvSpPr>
        <p:spPr>
          <a:xfrm>
            <a:off x="6516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"/>
          <p:cNvSpPr/>
          <p:nvPr/>
        </p:nvSpPr>
        <p:spPr>
          <a:xfrm>
            <a:off x="7056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"/>
          <p:cNvSpPr/>
          <p:nvPr/>
        </p:nvSpPr>
        <p:spPr>
          <a:xfrm>
            <a:off x="7596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"/>
          <p:cNvSpPr/>
          <p:nvPr/>
        </p:nvSpPr>
        <p:spPr>
          <a:xfrm>
            <a:off x="5976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"/>
          <p:cNvSpPr/>
          <p:nvPr/>
        </p:nvSpPr>
        <p:spPr>
          <a:xfrm>
            <a:off x="5976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"/>
          <p:cNvSpPr/>
          <p:nvPr/>
        </p:nvSpPr>
        <p:spPr>
          <a:xfrm>
            <a:off x="6516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"/>
          <p:cNvSpPr/>
          <p:nvPr/>
        </p:nvSpPr>
        <p:spPr>
          <a:xfrm>
            <a:off x="7056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"/>
          <p:cNvSpPr/>
          <p:nvPr/>
        </p:nvSpPr>
        <p:spPr>
          <a:xfrm>
            <a:off x="7596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"/>
          <p:cNvSpPr/>
          <p:nvPr/>
        </p:nvSpPr>
        <p:spPr>
          <a:xfrm>
            <a:off x="8136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"/>
          <p:cNvSpPr/>
          <p:nvPr/>
        </p:nvSpPr>
        <p:spPr>
          <a:xfrm>
            <a:off x="5976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"/>
          <p:cNvSpPr/>
          <p:nvPr/>
        </p:nvSpPr>
        <p:spPr>
          <a:xfrm>
            <a:off x="5976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"/>
          <p:cNvSpPr/>
          <p:nvPr/>
        </p:nvSpPr>
        <p:spPr>
          <a:xfrm>
            <a:off x="6516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"/>
          <p:cNvSpPr/>
          <p:nvPr/>
        </p:nvSpPr>
        <p:spPr>
          <a:xfrm>
            <a:off x="7056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"/>
          <p:cNvSpPr/>
          <p:nvPr/>
        </p:nvSpPr>
        <p:spPr>
          <a:xfrm>
            <a:off x="7596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"/>
          <p:cNvSpPr/>
          <p:nvPr/>
        </p:nvSpPr>
        <p:spPr>
          <a:xfrm>
            <a:off x="8136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"/>
          <p:cNvSpPr/>
          <p:nvPr/>
        </p:nvSpPr>
        <p:spPr>
          <a:xfrm>
            <a:off x="597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"/>
          <p:cNvSpPr/>
          <p:nvPr/>
        </p:nvSpPr>
        <p:spPr>
          <a:xfrm>
            <a:off x="597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"/>
          <p:cNvSpPr/>
          <p:nvPr/>
        </p:nvSpPr>
        <p:spPr>
          <a:xfrm>
            <a:off x="651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"/>
          <p:cNvSpPr/>
          <p:nvPr/>
        </p:nvSpPr>
        <p:spPr>
          <a:xfrm>
            <a:off x="705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"/>
          <p:cNvSpPr/>
          <p:nvPr/>
        </p:nvSpPr>
        <p:spPr>
          <a:xfrm>
            <a:off x="759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"/>
          <p:cNvSpPr/>
          <p:nvPr/>
        </p:nvSpPr>
        <p:spPr>
          <a:xfrm>
            <a:off x="4392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"/>
          <p:cNvSpPr/>
          <p:nvPr/>
        </p:nvSpPr>
        <p:spPr>
          <a:xfrm>
            <a:off x="4932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"/>
          <p:cNvSpPr/>
          <p:nvPr/>
        </p:nvSpPr>
        <p:spPr>
          <a:xfrm>
            <a:off x="5472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"/>
          <p:cNvSpPr txBox="1"/>
          <p:nvPr/>
        </p:nvSpPr>
        <p:spPr>
          <a:xfrm>
            <a:off x="6084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"/>
          <p:cNvSpPr txBox="1"/>
          <p:nvPr/>
        </p:nvSpPr>
        <p:spPr>
          <a:xfrm>
            <a:off x="6624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"/>
          <p:cNvSpPr txBox="1"/>
          <p:nvPr/>
        </p:nvSpPr>
        <p:spPr>
          <a:xfrm>
            <a:off x="7164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"/>
          <p:cNvSpPr txBox="1"/>
          <p:nvPr/>
        </p:nvSpPr>
        <p:spPr>
          <a:xfrm>
            <a:off x="7704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"/>
          <p:cNvSpPr txBox="1"/>
          <p:nvPr/>
        </p:nvSpPr>
        <p:spPr>
          <a:xfrm>
            <a:off x="8244000" y="159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"/>
          <p:cNvSpPr txBox="1"/>
          <p:nvPr/>
        </p:nvSpPr>
        <p:spPr>
          <a:xfrm>
            <a:off x="8244000" y="213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"/>
          <p:cNvSpPr/>
          <p:nvPr/>
        </p:nvSpPr>
        <p:spPr>
          <a:xfrm>
            <a:off x="5436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"/>
          <p:cNvSpPr/>
          <p:nvPr/>
        </p:nvSpPr>
        <p:spPr>
          <a:xfrm>
            <a:off x="5436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"/>
          <p:cNvSpPr/>
          <p:nvPr/>
        </p:nvSpPr>
        <p:spPr>
          <a:xfrm>
            <a:off x="5436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"/>
          <p:cNvSpPr/>
          <p:nvPr/>
        </p:nvSpPr>
        <p:spPr>
          <a:xfrm>
            <a:off x="3312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"/>
          <p:cNvSpPr/>
          <p:nvPr/>
        </p:nvSpPr>
        <p:spPr>
          <a:xfrm>
            <a:off x="3852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"/>
          <p:cNvSpPr txBox="1"/>
          <p:nvPr/>
        </p:nvSpPr>
        <p:spPr>
          <a:xfrm>
            <a:off x="5544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"/>
          <p:cNvSpPr/>
          <p:nvPr/>
        </p:nvSpPr>
        <p:spPr>
          <a:xfrm>
            <a:off x="5976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"/>
          <p:cNvSpPr/>
          <p:nvPr/>
        </p:nvSpPr>
        <p:spPr>
          <a:xfrm>
            <a:off x="5976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"/>
          <p:cNvSpPr/>
          <p:nvPr/>
        </p:nvSpPr>
        <p:spPr>
          <a:xfrm>
            <a:off x="6516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"/>
          <p:cNvSpPr/>
          <p:nvPr/>
        </p:nvSpPr>
        <p:spPr>
          <a:xfrm>
            <a:off x="7056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"/>
          <p:cNvSpPr/>
          <p:nvPr/>
        </p:nvSpPr>
        <p:spPr>
          <a:xfrm>
            <a:off x="7596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"/>
          <p:cNvSpPr/>
          <p:nvPr/>
        </p:nvSpPr>
        <p:spPr>
          <a:xfrm>
            <a:off x="8136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"/>
          <p:cNvSpPr txBox="1"/>
          <p:nvPr/>
        </p:nvSpPr>
        <p:spPr>
          <a:xfrm>
            <a:off x="8244000" y="267156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"/>
          <p:cNvSpPr/>
          <p:nvPr/>
        </p:nvSpPr>
        <p:spPr>
          <a:xfrm>
            <a:off x="5436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"/>
          <p:cNvSpPr/>
          <p:nvPr/>
        </p:nvSpPr>
        <p:spPr>
          <a:xfrm>
            <a:off x="5976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"/>
          <p:cNvSpPr/>
          <p:nvPr/>
        </p:nvSpPr>
        <p:spPr>
          <a:xfrm>
            <a:off x="5976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"/>
          <p:cNvSpPr/>
          <p:nvPr/>
        </p:nvSpPr>
        <p:spPr>
          <a:xfrm>
            <a:off x="6516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"/>
          <p:cNvSpPr/>
          <p:nvPr/>
        </p:nvSpPr>
        <p:spPr>
          <a:xfrm>
            <a:off x="7056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"/>
          <p:cNvSpPr/>
          <p:nvPr/>
        </p:nvSpPr>
        <p:spPr>
          <a:xfrm>
            <a:off x="7596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"/>
          <p:cNvSpPr/>
          <p:nvPr/>
        </p:nvSpPr>
        <p:spPr>
          <a:xfrm>
            <a:off x="8136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"/>
          <p:cNvSpPr txBox="1"/>
          <p:nvPr/>
        </p:nvSpPr>
        <p:spPr>
          <a:xfrm>
            <a:off x="8244000" y="321120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"/>
          <p:cNvSpPr/>
          <p:nvPr/>
        </p:nvSpPr>
        <p:spPr>
          <a:xfrm flipH="1">
            <a:off x="7596000" y="3131280"/>
            <a:ext cx="540000" cy="54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"/>
          <p:cNvSpPr/>
          <p:nvPr/>
        </p:nvSpPr>
        <p:spPr>
          <a:xfrm>
            <a:off x="5436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"/>
          <p:cNvSpPr/>
          <p:nvPr/>
        </p:nvSpPr>
        <p:spPr>
          <a:xfrm flipH="1">
            <a:off x="7056000" y="2591640"/>
            <a:ext cx="1080000" cy="108036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"/>
          <p:cNvSpPr/>
          <p:nvPr/>
        </p:nvSpPr>
        <p:spPr>
          <a:xfrm flipH="1">
            <a:off x="6516000" y="2052000"/>
            <a:ext cx="1620000" cy="162000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"/>
          <p:cNvSpPr/>
          <p:nvPr/>
        </p:nvSpPr>
        <p:spPr>
          <a:xfrm flipH="1">
            <a:off x="5976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"/>
          <p:cNvSpPr/>
          <p:nvPr/>
        </p:nvSpPr>
        <p:spPr>
          <a:xfrm flipH="1">
            <a:off x="5436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"/>
          <p:cNvSpPr/>
          <p:nvPr/>
        </p:nvSpPr>
        <p:spPr>
          <a:xfrm flipH="1">
            <a:off x="4896000" y="1512000"/>
            <a:ext cx="2160000" cy="215928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"/>
          <p:cNvSpPr/>
          <p:nvPr/>
        </p:nvSpPr>
        <p:spPr>
          <a:xfrm flipH="1">
            <a:off x="4356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"/>
          <p:cNvSpPr/>
          <p:nvPr/>
        </p:nvSpPr>
        <p:spPr>
          <a:xfrm flipH="1">
            <a:off x="3816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"/>
          <p:cNvSpPr/>
          <p:nvPr/>
        </p:nvSpPr>
        <p:spPr>
          <a:xfrm flipH="1">
            <a:off x="3276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"/>
          <p:cNvSpPr txBox="1"/>
          <p:nvPr/>
        </p:nvSpPr>
        <p:spPr>
          <a:xfrm>
            <a:off x="540000" y="1080000"/>
            <a:ext cx="4140000" cy="264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Il y a 34945 communes en France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Il y a, en moyenne, 1273 électeurs par commune,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Combien d’électeurs en France ?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26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TextShape 25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TextShape 26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56849683-063E-40E6-B061-8DCA374553AE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CustomShape 38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per gelosia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"/>
          <p:cNvSpPr/>
          <p:nvPr/>
        </p:nvSpPr>
        <p:spPr>
          <a:xfrm>
            <a:off x="594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"/>
          <p:cNvSpPr/>
          <p:nvPr/>
        </p:nvSpPr>
        <p:spPr>
          <a:xfrm>
            <a:off x="594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"/>
          <p:cNvSpPr/>
          <p:nvPr/>
        </p:nvSpPr>
        <p:spPr>
          <a:xfrm>
            <a:off x="648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"/>
          <p:cNvSpPr/>
          <p:nvPr/>
        </p:nvSpPr>
        <p:spPr>
          <a:xfrm>
            <a:off x="702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"/>
          <p:cNvSpPr/>
          <p:nvPr/>
        </p:nvSpPr>
        <p:spPr>
          <a:xfrm>
            <a:off x="756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"/>
          <p:cNvSpPr/>
          <p:nvPr/>
        </p:nvSpPr>
        <p:spPr>
          <a:xfrm>
            <a:off x="594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"/>
          <p:cNvSpPr/>
          <p:nvPr/>
        </p:nvSpPr>
        <p:spPr>
          <a:xfrm>
            <a:off x="594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"/>
          <p:cNvSpPr/>
          <p:nvPr/>
        </p:nvSpPr>
        <p:spPr>
          <a:xfrm>
            <a:off x="648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"/>
          <p:cNvSpPr/>
          <p:nvPr/>
        </p:nvSpPr>
        <p:spPr>
          <a:xfrm>
            <a:off x="702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"/>
          <p:cNvSpPr/>
          <p:nvPr/>
        </p:nvSpPr>
        <p:spPr>
          <a:xfrm>
            <a:off x="756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"/>
          <p:cNvSpPr/>
          <p:nvPr/>
        </p:nvSpPr>
        <p:spPr>
          <a:xfrm>
            <a:off x="810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"/>
          <p:cNvSpPr/>
          <p:nvPr/>
        </p:nvSpPr>
        <p:spPr>
          <a:xfrm>
            <a:off x="594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"/>
          <p:cNvSpPr/>
          <p:nvPr/>
        </p:nvSpPr>
        <p:spPr>
          <a:xfrm>
            <a:off x="594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"/>
          <p:cNvSpPr/>
          <p:nvPr/>
        </p:nvSpPr>
        <p:spPr>
          <a:xfrm>
            <a:off x="648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"/>
          <p:cNvSpPr/>
          <p:nvPr/>
        </p:nvSpPr>
        <p:spPr>
          <a:xfrm>
            <a:off x="756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"/>
          <p:cNvSpPr/>
          <p:nvPr/>
        </p:nvSpPr>
        <p:spPr>
          <a:xfrm>
            <a:off x="810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"/>
          <p:cNvSpPr/>
          <p:nvPr/>
        </p:nvSpPr>
        <p:spPr>
          <a:xfrm>
            <a:off x="594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"/>
          <p:cNvSpPr/>
          <p:nvPr/>
        </p:nvSpPr>
        <p:spPr>
          <a:xfrm>
            <a:off x="594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"/>
          <p:cNvSpPr/>
          <p:nvPr/>
        </p:nvSpPr>
        <p:spPr>
          <a:xfrm>
            <a:off x="648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"/>
          <p:cNvSpPr/>
          <p:nvPr/>
        </p:nvSpPr>
        <p:spPr>
          <a:xfrm>
            <a:off x="702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"/>
          <p:cNvSpPr/>
          <p:nvPr/>
        </p:nvSpPr>
        <p:spPr>
          <a:xfrm>
            <a:off x="756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"/>
          <p:cNvSpPr/>
          <p:nvPr/>
        </p:nvSpPr>
        <p:spPr>
          <a:xfrm>
            <a:off x="435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"/>
          <p:cNvSpPr/>
          <p:nvPr/>
        </p:nvSpPr>
        <p:spPr>
          <a:xfrm>
            <a:off x="489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"/>
          <p:cNvSpPr/>
          <p:nvPr/>
        </p:nvSpPr>
        <p:spPr>
          <a:xfrm>
            <a:off x="543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"/>
          <p:cNvSpPr txBox="1"/>
          <p:nvPr/>
        </p:nvSpPr>
        <p:spPr>
          <a:xfrm>
            <a:off x="604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"/>
          <p:cNvSpPr txBox="1"/>
          <p:nvPr/>
        </p:nvSpPr>
        <p:spPr>
          <a:xfrm>
            <a:off x="658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"/>
          <p:cNvSpPr txBox="1"/>
          <p:nvPr/>
        </p:nvSpPr>
        <p:spPr>
          <a:xfrm>
            <a:off x="712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"/>
          <p:cNvSpPr txBox="1"/>
          <p:nvPr/>
        </p:nvSpPr>
        <p:spPr>
          <a:xfrm>
            <a:off x="766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"/>
          <p:cNvSpPr txBox="1"/>
          <p:nvPr/>
        </p:nvSpPr>
        <p:spPr>
          <a:xfrm>
            <a:off x="8208000" y="159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"/>
          <p:cNvSpPr txBox="1"/>
          <p:nvPr/>
        </p:nvSpPr>
        <p:spPr>
          <a:xfrm>
            <a:off x="8208000" y="213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"/>
          <p:cNvSpPr/>
          <p:nvPr/>
        </p:nvSpPr>
        <p:spPr>
          <a:xfrm>
            <a:off x="540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"/>
          <p:cNvSpPr/>
          <p:nvPr/>
        </p:nvSpPr>
        <p:spPr>
          <a:xfrm>
            <a:off x="540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"/>
          <p:cNvSpPr/>
          <p:nvPr/>
        </p:nvSpPr>
        <p:spPr>
          <a:xfrm>
            <a:off x="540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"/>
          <p:cNvSpPr/>
          <p:nvPr/>
        </p:nvSpPr>
        <p:spPr>
          <a:xfrm>
            <a:off x="327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"/>
          <p:cNvSpPr/>
          <p:nvPr/>
        </p:nvSpPr>
        <p:spPr>
          <a:xfrm>
            <a:off x="381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"/>
          <p:cNvSpPr txBox="1"/>
          <p:nvPr/>
        </p:nvSpPr>
        <p:spPr>
          <a:xfrm>
            <a:off x="550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"/>
          <p:cNvSpPr txBox="1"/>
          <p:nvPr/>
        </p:nvSpPr>
        <p:spPr>
          <a:xfrm>
            <a:off x="5400000" y="15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"/>
          <p:cNvSpPr txBox="1"/>
          <p:nvPr/>
        </p:nvSpPr>
        <p:spPr>
          <a:xfrm>
            <a:off x="5652000" y="17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"/>
          <p:cNvSpPr txBox="1"/>
          <p:nvPr/>
        </p:nvSpPr>
        <p:spPr>
          <a:xfrm>
            <a:off x="3924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"/>
          <p:cNvSpPr/>
          <p:nvPr/>
        </p:nvSpPr>
        <p:spPr>
          <a:xfrm>
            <a:off x="594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"/>
          <p:cNvSpPr/>
          <p:nvPr/>
        </p:nvSpPr>
        <p:spPr>
          <a:xfrm>
            <a:off x="594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"/>
          <p:cNvSpPr/>
          <p:nvPr/>
        </p:nvSpPr>
        <p:spPr>
          <a:xfrm>
            <a:off x="648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"/>
          <p:cNvSpPr/>
          <p:nvPr/>
        </p:nvSpPr>
        <p:spPr>
          <a:xfrm>
            <a:off x="702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"/>
          <p:cNvSpPr/>
          <p:nvPr/>
        </p:nvSpPr>
        <p:spPr>
          <a:xfrm>
            <a:off x="756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"/>
          <p:cNvSpPr/>
          <p:nvPr/>
        </p:nvSpPr>
        <p:spPr>
          <a:xfrm>
            <a:off x="810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"/>
          <p:cNvSpPr txBox="1"/>
          <p:nvPr/>
        </p:nvSpPr>
        <p:spPr>
          <a:xfrm>
            <a:off x="8208000" y="267156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"/>
          <p:cNvSpPr/>
          <p:nvPr/>
        </p:nvSpPr>
        <p:spPr>
          <a:xfrm>
            <a:off x="540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"/>
          <p:cNvSpPr/>
          <p:nvPr/>
        </p:nvSpPr>
        <p:spPr>
          <a:xfrm>
            <a:off x="594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"/>
          <p:cNvSpPr/>
          <p:nvPr/>
        </p:nvSpPr>
        <p:spPr>
          <a:xfrm>
            <a:off x="594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"/>
          <p:cNvSpPr/>
          <p:nvPr/>
        </p:nvSpPr>
        <p:spPr>
          <a:xfrm>
            <a:off x="648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"/>
          <p:cNvSpPr/>
          <p:nvPr/>
        </p:nvSpPr>
        <p:spPr>
          <a:xfrm>
            <a:off x="702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"/>
          <p:cNvSpPr/>
          <p:nvPr/>
        </p:nvSpPr>
        <p:spPr>
          <a:xfrm>
            <a:off x="756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"/>
          <p:cNvSpPr/>
          <p:nvPr/>
        </p:nvSpPr>
        <p:spPr>
          <a:xfrm>
            <a:off x="810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"/>
          <p:cNvSpPr txBox="1"/>
          <p:nvPr/>
        </p:nvSpPr>
        <p:spPr>
          <a:xfrm>
            <a:off x="8208000" y="321120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"/>
          <p:cNvSpPr/>
          <p:nvPr/>
        </p:nvSpPr>
        <p:spPr>
          <a:xfrm flipH="1">
            <a:off x="7560000" y="3131280"/>
            <a:ext cx="540000" cy="54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"/>
          <p:cNvSpPr/>
          <p:nvPr/>
        </p:nvSpPr>
        <p:spPr>
          <a:xfrm>
            <a:off x="540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"/>
          <p:cNvSpPr/>
          <p:nvPr/>
        </p:nvSpPr>
        <p:spPr>
          <a:xfrm flipH="1">
            <a:off x="7020000" y="2591640"/>
            <a:ext cx="1080000" cy="108036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"/>
          <p:cNvSpPr/>
          <p:nvPr/>
        </p:nvSpPr>
        <p:spPr>
          <a:xfrm flipH="1">
            <a:off x="594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"/>
          <p:cNvSpPr/>
          <p:nvPr/>
        </p:nvSpPr>
        <p:spPr>
          <a:xfrm flipH="1">
            <a:off x="540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"/>
          <p:cNvSpPr/>
          <p:nvPr/>
        </p:nvSpPr>
        <p:spPr>
          <a:xfrm flipH="1">
            <a:off x="432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"/>
          <p:cNvSpPr/>
          <p:nvPr/>
        </p:nvSpPr>
        <p:spPr>
          <a:xfrm flipH="1">
            <a:off x="378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"/>
          <p:cNvSpPr/>
          <p:nvPr/>
        </p:nvSpPr>
        <p:spPr>
          <a:xfrm flipH="1">
            <a:off x="324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"/>
          <p:cNvSpPr txBox="1"/>
          <p:nvPr/>
        </p:nvSpPr>
        <p:spPr>
          <a:xfrm>
            <a:off x="360000" y="1260000"/>
            <a:ext cx="432000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30 000 000 en une seule multiplication élémentaire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"/>
          <p:cNvSpPr txBox="1"/>
          <p:nvPr/>
        </p:nvSpPr>
        <p:spPr>
          <a:xfrm>
            <a:off x="3960000" y="4429080"/>
            <a:ext cx="1044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Millions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"/>
          <p:cNvSpPr txBox="1"/>
          <p:nvPr/>
        </p:nvSpPr>
        <p:spPr>
          <a:xfrm>
            <a:off x="5616000" y="4429080"/>
            <a:ext cx="1044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Milliers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"/>
          <p:cNvSpPr/>
          <p:nvPr/>
        </p:nvSpPr>
        <p:spPr>
          <a:xfrm flipV="1">
            <a:off x="6480000" y="4392000"/>
            <a:ext cx="0" cy="3600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"/>
          <p:cNvSpPr/>
          <p:nvPr/>
        </p:nvSpPr>
        <p:spPr>
          <a:xfrm flipV="1">
            <a:off x="4896000" y="4365000"/>
            <a:ext cx="0" cy="3600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"/>
          <p:cNvSpPr/>
          <p:nvPr/>
        </p:nvSpPr>
        <p:spPr>
          <a:xfrm flipH="1">
            <a:off x="4860000" y="1512000"/>
            <a:ext cx="2160000" cy="215928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"/>
          <p:cNvSpPr/>
          <p:nvPr/>
        </p:nvSpPr>
        <p:spPr>
          <a:xfrm flipH="1">
            <a:off x="6480000" y="2052000"/>
            <a:ext cx="1620000" cy="162000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39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TextShape 27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TextShape 28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E12E8E1-6CB1-4C33-9F83-699362318117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CustomShape 40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per gelosia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"/>
          <p:cNvSpPr/>
          <p:nvPr/>
        </p:nvSpPr>
        <p:spPr>
          <a:xfrm>
            <a:off x="594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"/>
          <p:cNvSpPr/>
          <p:nvPr/>
        </p:nvSpPr>
        <p:spPr>
          <a:xfrm>
            <a:off x="594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"/>
          <p:cNvSpPr/>
          <p:nvPr/>
        </p:nvSpPr>
        <p:spPr>
          <a:xfrm>
            <a:off x="648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"/>
          <p:cNvSpPr/>
          <p:nvPr/>
        </p:nvSpPr>
        <p:spPr>
          <a:xfrm>
            <a:off x="702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"/>
          <p:cNvSpPr/>
          <p:nvPr/>
        </p:nvSpPr>
        <p:spPr>
          <a:xfrm>
            <a:off x="756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"/>
          <p:cNvSpPr/>
          <p:nvPr/>
        </p:nvSpPr>
        <p:spPr>
          <a:xfrm>
            <a:off x="594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"/>
          <p:cNvSpPr/>
          <p:nvPr/>
        </p:nvSpPr>
        <p:spPr>
          <a:xfrm>
            <a:off x="594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"/>
          <p:cNvSpPr/>
          <p:nvPr/>
        </p:nvSpPr>
        <p:spPr>
          <a:xfrm>
            <a:off x="648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"/>
          <p:cNvSpPr/>
          <p:nvPr/>
        </p:nvSpPr>
        <p:spPr>
          <a:xfrm>
            <a:off x="702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"/>
          <p:cNvSpPr/>
          <p:nvPr/>
        </p:nvSpPr>
        <p:spPr>
          <a:xfrm>
            <a:off x="756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"/>
          <p:cNvSpPr/>
          <p:nvPr/>
        </p:nvSpPr>
        <p:spPr>
          <a:xfrm>
            <a:off x="810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"/>
          <p:cNvSpPr/>
          <p:nvPr/>
        </p:nvSpPr>
        <p:spPr>
          <a:xfrm>
            <a:off x="594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"/>
          <p:cNvSpPr/>
          <p:nvPr/>
        </p:nvSpPr>
        <p:spPr>
          <a:xfrm>
            <a:off x="594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"/>
          <p:cNvSpPr/>
          <p:nvPr/>
        </p:nvSpPr>
        <p:spPr>
          <a:xfrm>
            <a:off x="648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"/>
          <p:cNvSpPr/>
          <p:nvPr/>
        </p:nvSpPr>
        <p:spPr>
          <a:xfrm>
            <a:off x="702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"/>
          <p:cNvSpPr/>
          <p:nvPr/>
        </p:nvSpPr>
        <p:spPr>
          <a:xfrm>
            <a:off x="756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"/>
          <p:cNvSpPr/>
          <p:nvPr/>
        </p:nvSpPr>
        <p:spPr>
          <a:xfrm>
            <a:off x="810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"/>
          <p:cNvSpPr/>
          <p:nvPr/>
        </p:nvSpPr>
        <p:spPr>
          <a:xfrm>
            <a:off x="594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"/>
          <p:cNvSpPr/>
          <p:nvPr/>
        </p:nvSpPr>
        <p:spPr>
          <a:xfrm>
            <a:off x="594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"/>
          <p:cNvSpPr/>
          <p:nvPr/>
        </p:nvSpPr>
        <p:spPr>
          <a:xfrm>
            <a:off x="648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"/>
          <p:cNvSpPr/>
          <p:nvPr/>
        </p:nvSpPr>
        <p:spPr>
          <a:xfrm>
            <a:off x="702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"/>
          <p:cNvSpPr/>
          <p:nvPr/>
        </p:nvSpPr>
        <p:spPr>
          <a:xfrm>
            <a:off x="7560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"/>
          <p:cNvSpPr/>
          <p:nvPr/>
        </p:nvSpPr>
        <p:spPr>
          <a:xfrm>
            <a:off x="435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"/>
          <p:cNvSpPr/>
          <p:nvPr/>
        </p:nvSpPr>
        <p:spPr>
          <a:xfrm>
            <a:off x="489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"/>
          <p:cNvSpPr/>
          <p:nvPr/>
        </p:nvSpPr>
        <p:spPr>
          <a:xfrm>
            <a:off x="543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"/>
          <p:cNvSpPr txBox="1"/>
          <p:nvPr/>
        </p:nvSpPr>
        <p:spPr>
          <a:xfrm>
            <a:off x="604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"/>
          <p:cNvSpPr txBox="1"/>
          <p:nvPr/>
        </p:nvSpPr>
        <p:spPr>
          <a:xfrm>
            <a:off x="658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"/>
          <p:cNvSpPr txBox="1"/>
          <p:nvPr/>
        </p:nvSpPr>
        <p:spPr>
          <a:xfrm>
            <a:off x="712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"/>
          <p:cNvSpPr txBox="1"/>
          <p:nvPr/>
        </p:nvSpPr>
        <p:spPr>
          <a:xfrm>
            <a:off x="766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"/>
          <p:cNvSpPr txBox="1"/>
          <p:nvPr/>
        </p:nvSpPr>
        <p:spPr>
          <a:xfrm>
            <a:off x="8208000" y="159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"/>
          <p:cNvSpPr txBox="1"/>
          <p:nvPr/>
        </p:nvSpPr>
        <p:spPr>
          <a:xfrm>
            <a:off x="8208000" y="213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"/>
          <p:cNvSpPr txBox="1"/>
          <p:nvPr/>
        </p:nvSpPr>
        <p:spPr>
          <a:xfrm>
            <a:off x="5940000" y="15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"/>
          <p:cNvSpPr txBox="1"/>
          <p:nvPr/>
        </p:nvSpPr>
        <p:spPr>
          <a:xfrm>
            <a:off x="6516000" y="15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"/>
          <p:cNvSpPr txBox="1"/>
          <p:nvPr/>
        </p:nvSpPr>
        <p:spPr>
          <a:xfrm>
            <a:off x="5940000" y="208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"/>
          <p:cNvSpPr txBox="1"/>
          <p:nvPr/>
        </p:nvSpPr>
        <p:spPr>
          <a:xfrm>
            <a:off x="6192000" y="17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"/>
          <p:cNvSpPr txBox="1"/>
          <p:nvPr/>
        </p:nvSpPr>
        <p:spPr>
          <a:xfrm>
            <a:off x="6732000" y="17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"/>
          <p:cNvSpPr txBox="1"/>
          <p:nvPr/>
        </p:nvSpPr>
        <p:spPr>
          <a:xfrm>
            <a:off x="6192000" y="2304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"/>
          <p:cNvSpPr txBox="1"/>
          <p:nvPr/>
        </p:nvSpPr>
        <p:spPr>
          <a:xfrm>
            <a:off x="4464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"/>
          <p:cNvSpPr txBox="1"/>
          <p:nvPr/>
        </p:nvSpPr>
        <p:spPr>
          <a:xfrm>
            <a:off x="5004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"/>
          <p:cNvSpPr/>
          <p:nvPr/>
        </p:nvSpPr>
        <p:spPr>
          <a:xfrm>
            <a:off x="5400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"/>
          <p:cNvSpPr/>
          <p:nvPr/>
        </p:nvSpPr>
        <p:spPr>
          <a:xfrm>
            <a:off x="5400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"/>
          <p:cNvSpPr/>
          <p:nvPr/>
        </p:nvSpPr>
        <p:spPr>
          <a:xfrm>
            <a:off x="5400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"/>
          <p:cNvSpPr/>
          <p:nvPr/>
        </p:nvSpPr>
        <p:spPr>
          <a:xfrm>
            <a:off x="327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"/>
          <p:cNvSpPr/>
          <p:nvPr/>
        </p:nvSpPr>
        <p:spPr>
          <a:xfrm>
            <a:off x="3816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"/>
          <p:cNvSpPr txBox="1"/>
          <p:nvPr/>
        </p:nvSpPr>
        <p:spPr>
          <a:xfrm>
            <a:off x="5508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"/>
          <p:cNvSpPr txBox="1"/>
          <p:nvPr/>
        </p:nvSpPr>
        <p:spPr>
          <a:xfrm>
            <a:off x="5400000" y="15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"/>
          <p:cNvSpPr txBox="1"/>
          <p:nvPr/>
        </p:nvSpPr>
        <p:spPr>
          <a:xfrm>
            <a:off x="5400000" y="208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"/>
          <p:cNvSpPr txBox="1"/>
          <p:nvPr/>
        </p:nvSpPr>
        <p:spPr>
          <a:xfrm>
            <a:off x="5652000" y="17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"/>
          <p:cNvSpPr txBox="1"/>
          <p:nvPr/>
        </p:nvSpPr>
        <p:spPr>
          <a:xfrm>
            <a:off x="5652000" y="2304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"/>
          <p:cNvSpPr txBox="1"/>
          <p:nvPr/>
        </p:nvSpPr>
        <p:spPr>
          <a:xfrm>
            <a:off x="3924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"/>
          <p:cNvSpPr txBox="1"/>
          <p:nvPr/>
        </p:nvSpPr>
        <p:spPr>
          <a:xfrm>
            <a:off x="3960000" y="3627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"/>
          <p:cNvSpPr txBox="1"/>
          <p:nvPr/>
        </p:nvSpPr>
        <p:spPr>
          <a:xfrm>
            <a:off x="4464000" y="3627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"/>
          <p:cNvSpPr/>
          <p:nvPr/>
        </p:nvSpPr>
        <p:spPr>
          <a:xfrm>
            <a:off x="594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"/>
          <p:cNvSpPr/>
          <p:nvPr/>
        </p:nvSpPr>
        <p:spPr>
          <a:xfrm>
            <a:off x="594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"/>
          <p:cNvSpPr/>
          <p:nvPr/>
        </p:nvSpPr>
        <p:spPr>
          <a:xfrm>
            <a:off x="648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"/>
          <p:cNvSpPr/>
          <p:nvPr/>
        </p:nvSpPr>
        <p:spPr>
          <a:xfrm>
            <a:off x="702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"/>
          <p:cNvSpPr/>
          <p:nvPr/>
        </p:nvSpPr>
        <p:spPr>
          <a:xfrm>
            <a:off x="756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"/>
          <p:cNvSpPr/>
          <p:nvPr/>
        </p:nvSpPr>
        <p:spPr>
          <a:xfrm>
            <a:off x="810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"/>
          <p:cNvSpPr txBox="1"/>
          <p:nvPr/>
        </p:nvSpPr>
        <p:spPr>
          <a:xfrm>
            <a:off x="8208000" y="267156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"/>
          <p:cNvSpPr/>
          <p:nvPr/>
        </p:nvSpPr>
        <p:spPr>
          <a:xfrm>
            <a:off x="5400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"/>
          <p:cNvSpPr txBox="1"/>
          <p:nvPr/>
        </p:nvSpPr>
        <p:spPr>
          <a:xfrm>
            <a:off x="5400000" y="262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"/>
          <p:cNvSpPr txBox="1"/>
          <p:nvPr/>
        </p:nvSpPr>
        <p:spPr>
          <a:xfrm>
            <a:off x="5652000" y="2843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"/>
          <p:cNvSpPr/>
          <p:nvPr/>
        </p:nvSpPr>
        <p:spPr>
          <a:xfrm>
            <a:off x="594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"/>
          <p:cNvSpPr/>
          <p:nvPr/>
        </p:nvSpPr>
        <p:spPr>
          <a:xfrm>
            <a:off x="594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"/>
          <p:cNvSpPr/>
          <p:nvPr/>
        </p:nvSpPr>
        <p:spPr>
          <a:xfrm>
            <a:off x="648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"/>
          <p:cNvSpPr/>
          <p:nvPr/>
        </p:nvSpPr>
        <p:spPr>
          <a:xfrm>
            <a:off x="702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"/>
          <p:cNvSpPr/>
          <p:nvPr/>
        </p:nvSpPr>
        <p:spPr>
          <a:xfrm>
            <a:off x="756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"/>
          <p:cNvSpPr/>
          <p:nvPr/>
        </p:nvSpPr>
        <p:spPr>
          <a:xfrm>
            <a:off x="810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"/>
          <p:cNvSpPr txBox="1"/>
          <p:nvPr/>
        </p:nvSpPr>
        <p:spPr>
          <a:xfrm>
            <a:off x="8208000" y="321120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"/>
          <p:cNvSpPr/>
          <p:nvPr/>
        </p:nvSpPr>
        <p:spPr>
          <a:xfrm flipH="1">
            <a:off x="7560000" y="3131280"/>
            <a:ext cx="540000" cy="54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"/>
          <p:cNvSpPr/>
          <p:nvPr/>
        </p:nvSpPr>
        <p:spPr>
          <a:xfrm>
            <a:off x="5400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"/>
          <p:cNvSpPr/>
          <p:nvPr/>
        </p:nvSpPr>
        <p:spPr>
          <a:xfrm flipH="1">
            <a:off x="7020000" y="2591640"/>
            <a:ext cx="1080000" cy="108036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"/>
          <p:cNvSpPr/>
          <p:nvPr/>
        </p:nvSpPr>
        <p:spPr>
          <a:xfrm flipH="1">
            <a:off x="6480000" y="2052000"/>
            <a:ext cx="1620000" cy="162000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"/>
          <p:cNvSpPr/>
          <p:nvPr/>
        </p:nvSpPr>
        <p:spPr>
          <a:xfrm flipH="1">
            <a:off x="594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"/>
          <p:cNvSpPr/>
          <p:nvPr/>
        </p:nvSpPr>
        <p:spPr>
          <a:xfrm flipH="1">
            <a:off x="540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"/>
          <p:cNvSpPr/>
          <p:nvPr/>
        </p:nvSpPr>
        <p:spPr>
          <a:xfrm flipH="1">
            <a:off x="4860000" y="1512000"/>
            <a:ext cx="2160000" cy="215928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"/>
          <p:cNvSpPr/>
          <p:nvPr/>
        </p:nvSpPr>
        <p:spPr>
          <a:xfrm flipH="1">
            <a:off x="432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"/>
          <p:cNvSpPr/>
          <p:nvPr/>
        </p:nvSpPr>
        <p:spPr>
          <a:xfrm flipH="1">
            <a:off x="378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"/>
          <p:cNvSpPr/>
          <p:nvPr/>
        </p:nvSpPr>
        <p:spPr>
          <a:xfrm flipH="1">
            <a:off x="3240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"/>
          <p:cNvSpPr txBox="1"/>
          <p:nvPr/>
        </p:nvSpPr>
        <p:spPr>
          <a:xfrm>
            <a:off x="360000" y="1260360"/>
            <a:ext cx="432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30 000 000 en une seule multiplication élémentaire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43 800 000 en 6 multiplications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41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TextShape 29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TextShape 30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1B75D30-C170-46A8-9583-AC426B6D0358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CustomShape 47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per gelosia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"/>
          <p:cNvSpPr/>
          <p:nvPr/>
        </p:nvSpPr>
        <p:spPr>
          <a:xfrm>
            <a:off x="6048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"/>
          <p:cNvSpPr/>
          <p:nvPr/>
        </p:nvSpPr>
        <p:spPr>
          <a:xfrm>
            <a:off x="6048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"/>
          <p:cNvSpPr/>
          <p:nvPr/>
        </p:nvSpPr>
        <p:spPr>
          <a:xfrm>
            <a:off x="6588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"/>
          <p:cNvSpPr/>
          <p:nvPr/>
        </p:nvSpPr>
        <p:spPr>
          <a:xfrm>
            <a:off x="7128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"/>
          <p:cNvSpPr/>
          <p:nvPr/>
        </p:nvSpPr>
        <p:spPr>
          <a:xfrm>
            <a:off x="7668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"/>
          <p:cNvSpPr/>
          <p:nvPr/>
        </p:nvSpPr>
        <p:spPr>
          <a:xfrm>
            <a:off x="6048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"/>
          <p:cNvSpPr/>
          <p:nvPr/>
        </p:nvSpPr>
        <p:spPr>
          <a:xfrm>
            <a:off x="6048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"/>
          <p:cNvSpPr/>
          <p:nvPr/>
        </p:nvSpPr>
        <p:spPr>
          <a:xfrm>
            <a:off x="6588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"/>
          <p:cNvSpPr/>
          <p:nvPr/>
        </p:nvSpPr>
        <p:spPr>
          <a:xfrm>
            <a:off x="7128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"/>
          <p:cNvSpPr/>
          <p:nvPr/>
        </p:nvSpPr>
        <p:spPr>
          <a:xfrm>
            <a:off x="7668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"/>
          <p:cNvSpPr/>
          <p:nvPr/>
        </p:nvSpPr>
        <p:spPr>
          <a:xfrm>
            <a:off x="8208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"/>
          <p:cNvSpPr/>
          <p:nvPr/>
        </p:nvSpPr>
        <p:spPr>
          <a:xfrm>
            <a:off x="6048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"/>
          <p:cNvSpPr/>
          <p:nvPr/>
        </p:nvSpPr>
        <p:spPr>
          <a:xfrm>
            <a:off x="6048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"/>
          <p:cNvSpPr/>
          <p:nvPr/>
        </p:nvSpPr>
        <p:spPr>
          <a:xfrm>
            <a:off x="6588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"/>
          <p:cNvSpPr/>
          <p:nvPr/>
        </p:nvSpPr>
        <p:spPr>
          <a:xfrm>
            <a:off x="7128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"/>
          <p:cNvSpPr/>
          <p:nvPr/>
        </p:nvSpPr>
        <p:spPr>
          <a:xfrm>
            <a:off x="7668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"/>
          <p:cNvSpPr/>
          <p:nvPr/>
        </p:nvSpPr>
        <p:spPr>
          <a:xfrm>
            <a:off x="8208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"/>
          <p:cNvSpPr/>
          <p:nvPr/>
        </p:nvSpPr>
        <p:spPr>
          <a:xfrm>
            <a:off x="6048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"/>
          <p:cNvSpPr/>
          <p:nvPr/>
        </p:nvSpPr>
        <p:spPr>
          <a:xfrm>
            <a:off x="6048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"/>
          <p:cNvSpPr/>
          <p:nvPr/>
        </p:nvSpPr>
        <p:spPr>
          <a:xfrm>
            <a:off x="6588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"/>
          <p:cNvSpPr/>
          <p:nvPr/>
        </p:nvSpPr>
        <p:spPr>
          <a:xfrm>
            <a:off x="7128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"/>
          <p:cNvSpPr/>
          <p:nvPr/>
        </p:nvSpPr>
        <p:spPr>
          <a:xfrm>
            <a:off x="7668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"/>
          <p:cNvSpPr/>
          <p:nvPr/>
        </p:nvSpPr>
        <p:spPr>
          <a:xfrm>
            <a:off x="4464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"/>
          <p:cNvSpPr/>
          <p:nvPr/>
        </p:nvSpPr>
        <p:spPr>
          <a:xfrm>
            <a:off x="5004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"/>
          <p:cNvSpPr/>
          <p:nvPr/>
        </p:nvSpPr>
        <p:spPr>
          <a:xfrm>
            <a:off x="5544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"/>
          <p:cNvSpPr txBox="1"/>
          <p:nvPr/>
        </p:nvSpPr>
        <p:spPr>
          <a:xfrm>
            <a:off x="6156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"/>
          <p:cNvSpPr txBox="1"/>
          <p:nvPr/>
        </p:nvSpPr>
        <p:spPr>
          <a:xfrm>
            <a:off x="6696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"/>
          <p:cNvSpPr txBox="1"/>
          <p:nvPr/>
        </p:nvSpPr>
        <p:spPr>
          <a:xfrm>
            <a:off x="7236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"/>
          <p:cNvSpPr txBox="1"/>
          <p:nvPr/>
        </p:nvSpPr>
        <p:spPr>
          <a:xfrm>
            <a:off x="7776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"/>
          <p:cNvSpPr txBox="1"/>
          <p:nvPr/>
        </p:nvSpPr>
        <p:spPr>
          <a:xfrm>
            <a:off x="8316000" y="159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"/>
          <p:cNvSpPr txBox="1"/>
          <p:nvPr/>
        </p:nvSpPr>
        <p:spPr>
          <a:xfrm>
            <a:off x="8316000" y="213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"/>
          <p:cNvSpPr txBox="1"/>
          <p:nvPr/>
        </p:nvSpPr>
        <p:spPr>
          <a:xfrm>
            <a:off x="6048000" y="15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"/>
          <p:cNvSpPr txBox="1"/>
          <p:nvPr/>
        </p:nvSpPr>
        <p:spPr>
          <a:xfrm>
            <a:off x="6624000" y="15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"/>
          <p:cNvSpPr txBox="1"/>
          <p:nvPr/>
        </p:nvSpPr>
        <p:spPr>
          <a:xfrm>
            <a:off x="7164000" y="15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"/>
          <p:cNvSpPr txBox="1"/>
          <p:nvPr/>
        </p:nvSpPr>
        <p:spPr>
          <a:xfrm>
            <a:off x="7668000" y="15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"/>
          <p:cNvSpPr txBox="1"/>
          <p:nvPr/>
        </p:nvSpPr>
        <p:spPr>
          <a:xfrm>
            <a:off x="6048000" y="208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"/>
          <p:cNvSpPr txBox="1"/>
          <p:nvPr/>
        </p:nvSpPr>
        <p:spPr>
          <a:xfrm>
            <a:off x="6624000" y="208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"/>
          <p:cNvSpPr txBox="1"/>
          <p:nvPr/>
        </p:nvSpPr>
        <p:spPr>
          <a:xfrm>
            <a:off x="7164000" y="208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"/>
          <p:cNvSpPr txBox="1"/>
          <p:nvPr/>
        </p:nvSpPr>
        <p:spPr>
          <a:xfrm>
            <a:off x="7668000" y="208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4" name=""/>
          <p:cNvSpPr txBox="1"/>
          <p:nvPr/>
        </p:nvSpPr>
        <p:spPr>
          <a:xfrm>
            <a:off x="6300000" y="17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"/>
          <p:cNvSpPr txBox="1"/>
          <p:nvPr/>
        </p:nvSpPr>
        <p:spPr>
          <a:xfrm>
            <a:off x="6840000" y="17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"/>
          <p:cNvSpPr txBox="1"/>
          <p:nvPr/>
        </p:nvSpPr>
        <p:spPr>
          <a:xfrm>
            <a:off x="7380000" y="17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"/>
          <p:cNvSpPr txBox="1"/>
          <p:nvPr/>
        </p:nvSpPr>
        <p:spPr>
          <a:xfrm>
            <a:off x="7920000" y="17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"/>
          <p:cNvSpPr txBox="1"/>
          <p:nvPr/>
        </p:nvSpPr>
        <p:spPr>
          <a:xfrm>
            <a:off x="6300000" y="2304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"/>
          <p:cNvSpPr txBox="1"/>
          <p:nvPr/>
        </p:nvSpPr>
        <p:spPr>
          <a:xfrm>
            <a:off x="6840000" y="2304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"/>
          <p:cNvSpPr txBox="1"/>
          <p:nvPr/>
        </p:nvSpPr>
        <p:spPr>
          <a:xfrm>
            <a:off x="7380000" y="2304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"/>
          <p:cNvSpPr txBox="1"/>
          <p:nvPr/>
        </p:nvSpPr>
        <p:spPr>
          <a:xfrm>
            <a:off x="7920000" y="2304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"/>
          <p:cNvSpPr txBox="1"/>
          <p:nvPr/>
        </p:nvSpPr>
        <p:spPr>
          <a:xfrm>
            <a:off x="6156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"/>
          <p:cNvSpPr txBox="1"/>
          <p:nvPr/>
        </p:nvSpPr>
        <p:spPr>
          <a:xfrm>
            <a:off x="6696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"/>
          <p:cNvSpPr txBox="1"/>
          <p:nvPr/>
        </p:nvSpPr>
        <p:spPr>
          <a:xfrm>
            <a:off x="7236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"/>
          <p:cNvSpPr txBox="1"/>
          <p:nvPr/>
        </p:nvSpPr>
        <p:spPr>
          <a:xfrm>
            <a:off x="7776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"/>
          <p:cNvSpPr txBox="1"/>
          <p:nvPr/>
        </p:nvSpPr>
        <p:spPr>
          <a:xfrm>
            <a:off x="4572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"/>
          <p:cNvSpPr txBox="1"/>
          <p:nvPr/>
        </p:nvSpPr>
        <p:spPr>
          <a:xfrm>
            <a:off x="5112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"/>
          <p:cNvSpPr txBox="1"/>
          <p:nvPr/>
        </p:nvSpPr>
        <p:spPr>
          <a:xfrm>
            <a:off x="5652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"/>
          <p:cNvSpPr txBox="1"/>
          <p:nvPr/>
        </p:nvSpPr>
        <p:spPr>
          <a:xfrm>
            <a:off x="5112000" y="3627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"/>
          <p:cNvSpPr txBox="1"/>
          <p:nvPr/>
        </p:nvSpPr>
        <p:spPr>
          <a:xfrm>
            <a:off x="5688000" y="3627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"/>
          <p:cNvSpPr txBox="1"/>
          <p:nvPr/>
        </p:nvSpPr>
        <p:spPr>
          <a:xfrm>
            <a:off x="6228000" y="3627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"/>
          <p:cNvSpPr/>
          <p:nvPr/>
        </p:nvSpPr>
        <p:spPr>
          <a:xfrm>
            <a:off x="5508000" y="97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"/>
          <p:cNvSpPr/>
          <p:nvPr/>
        </p:nvSpPr>
        <p:spPr>
          <a:xfrm>
            <a:off x="5508000" y="151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"/>
          <p:cNvSpPr/>
          <p:nvPr/>
        </p:nvSpPr>
        <p:spPr>
          <a:xfrm>
            <a:off x="5508000" y="2052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"/>
          <p:cNvSpPr/>
          <p:nvPr/>
        </p:nvSpPr>
        <p:spPr>
          <a:xfrm>
            <a:off x="3384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"/>
          <p:cNvSpPr/>
          <p:nvPr/>
        </p:nvSpPr>
        <p:spPr>
          <a:xfrm>
            <a:off x="3924000" y="381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"/>
          <p:cNvSpPr txBox="1"/>
          <p:nvPr/>
        </p:nvSpPr>
        <p:spPr>
          <a:xfrm>
            <a:off x="5616000" y="1051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"/>
          <p:cNvSpPr txBox="1"/>
          <p:nvPr/>
        </p:nvSpPr>
        <p:spPr>
          <a:xfrm>
            <a:off x="5508000" y="15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"/>
          <p:cNvSpPr txBox="1"/>
          <p:nvPr/>
        </p:nvSpPr>
        <p:spPr>
          <a:xfrm>
            <a:off x="5508000" y="208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"/>
          <p:cNvSpPr txBox="1"/>
          <p:nvPr/>
        </p:nvSpPr>
        <p:spPr>
          <a:xfrm>
            <a:off x="5760000" y="17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"/>
          <p:cNvSpPr txBox="1"/>
          <p:nvPr/>
        </p:nvSpPr>
        <p:spPr>
          <a:xfrm>
            <a:off x="5760000" y="2304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"/>
          <p:cNvSpPr txBox="1"/>
          <p:nvPr/>
        </p:nvSpPr>
        <p:spPr>
          <a:xfrm>
            <a:off x="4032000" y="389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"/>
          <p:cNvSpPr txBox="1"/>
          <p:nvPr/>
        </p:nvSpPr>
        <p:spPr>
          <a:xfrm>
            <a:off x="4068000" y="3627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"/>
          <p:cNvSpPr txBox="1"/>
          <p:nvPr/>
        </p:nvSpPr>
        <p:spPr>
          <a:xfrm>
            <a:off x="4572000" y="3627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"/>
          <p:cNvSpPr/>
          <p:nvPr/>
        </p:nvSpPr>
        <p:spPr>
          <a:xfrm>
            <a:off x="6048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"/>
          <p:cNvSpPr/>
          <p:nvPr/>
        </p:nvSpPr>
        <p:spPr>
          <a:xfrm>
            <a:off x="6048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"/>
          <p:cNvSpPr/>
          <p:nvPr/>
        </p:nvSpPr>
        <p:spPr>
          <a:xfrm>
            <a:off x="6588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"/>
          <p:cNvSpPr/>
          <p:nvPr/>
        </p:nvSpPr>
        <p:spPr>
          <a:xfrm>
            <a:off x="7128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"/>
          <p:cNvSpPr/>
          <p:nvPr/>
        </p:nvSpPr>
        <p:spPr>
          <a:xfrm>
            <a:off x="7668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"/>
          <p:cNvSpPr/>
          <p:nvPr/>
        </p:nvSpPr>
        <p:spPr>
          <a:xfrm>
            <a:off x="8208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"/>
          <p:cNvSpPr txBox="1"/>
          <p:nvPr/>
        </p:nvSpPr>
        <p:spPr>
          <a:xfrm>
            <a:off x="8316000" y="267156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"/>
          <p:cNvSpPr txBox="1"/>
          <p:nvPr/>
        </p:nvSpPr>
        <p:spPr>
          <a:xfrm>
            <a:off x="6048000" y="262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"/>
          <p:cNvSpPr txBox="1"/>
          <p:nvPr/>
        </p:nvSpPr>
        <p:spPr>
          <a:xfrm>
            <a:off x="6624000" y="262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"/>
          <p:cNvSpPr txBox="1"/>
          <p:nvPr/>
        </p:nvSpPr>
        <p:spPr>
          <a:xfrm>
            <a:off x="7164000" y="262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"/>
          <p:cNvSpPr txBox="1"/>
          <p:nvPr/>
        </p:nvSpPr>
        <p:spPr>
          <a:xfrm>
            <a:off x="7668000" y="262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"/>
          <p:cNvSpPr txBox="1"/>
          <p:nvPr/>
        </p:nvSpPr>
        <p:spPr>
          <a:xfrm>
            <a:off x="6300000" y="2843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"/>
          <p:cNvSpPr txBox="1"/>
          <p:nvPr/>
        </p:nvSpPr>
        <p:spPr>
          <a:xfrm>
            <a:off x="6840000" y="2843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"/>
          <p:cNvSpPr txBox="1"/>
          <p:nvPr/>
        </p:nvSpPr>
        <p:spPr>
          <a:xfrm>
            <a:off x="7380000" y="2843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"/>
          <p:cNvSpPr txBox="1"/>
          <p:nvPr/>
        </p:nvSpPr>
        <p:spPr>
          <a:xfrm>
            <a:off x="7920000" y="2843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"/>
          <p:cNvSpPr/>
          <p:nvPr/>
        </p:nvSpPr>
        <p:spPr>
          <a:xfrm>
            <a:off x="5508000" y="2591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"/>
          <p:cNvSpPr txBox="1"/>
          <p:nvPr/>
        </p:nvSpPr>
        <p:spPr>
          <a:xfrm>
            <a:off x="5508000" y="262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"/>
          <p:cNvSpPr txBox="1"/>
          <p:nvPr/>
        </p:nvSpPr>
        <p:spPr>
          <a:xfrm>
            <a:off x="5760000" y="2843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"/>
          <p:cNvSpPr/>
          <p:nvPr/>
        </p:nvSpPr>
        <p:spPr>
          <a:xfrm>
            <a:off x="6048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" name=""/>
          <p:cNvSpPr/>
          <p:nvPr/>
        </p:nvSpPr>
        <p:spPr>
          <a:xfrm>
            <a:off x="6048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"/>
          <p:cNvSpPr/>
          <p:nvPr/>
        </p:nvSpPr>
        <p:spPr>
          <a:xfrm>
            <a:off x="6588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6" name=""/>
          <p:cNvSpPr/>
          <p:nvPr/>
        </p:nvSpPr>
        <p:spPr>
          <a:xfrm>
            <a:off x="7128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"/>
          <p:cNvSpPr/>
          <p:nvPr/>
        </p:nvSpPr>
        <p:spPr>
          <a:xfrm>
            <a:off x="7668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"/>
          <p:cNvSpPr/>
          <p:nvPr/>
        </p:nvSpPr>
        <p:spPr>
          <a:xfrm>
            <a:off x="8208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"/>
          <p:cNvSpPr txBox="1"/>
          <p:nvPr/>
        </p:nvSpPr>
        <p:spPr>
          <a:xfrm>
            <a:off x="8316000" y="321120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"/>
          <p:cNvSpPr/>
          <p:nvPr/>
        </p:nvSpPr>
        <p:spPr>
          <a:xfrm flipH="1">
            <a:off x="7668000" y="3131280"/>
            <a:ext cx="540000" cy="54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"/>
          <p:cNvSpPr txBox="1"/>
          <p:nvPr/>
        </p:nvSpPr>
        <p:spPr>
          <a:xfrm>
            <a:off x="6048000" y="3167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"/>
          <p:cNvSpPr txBox="1"/>
          <p:nvPr/>
        </p:nvSpPr>
        <p:spPr>
          <a:xfrm>
            <a:off x="6624000" y="3167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"/>
          <p:cNvSpPr txBox="1"/>
          <p:nvPr/>
        </p:nvSpPr>
        <p:spPr>
          <a:xfrm>
            <a:off x="7164000" y="3167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"/>
          <p:cNvSpPr txBox="1"/>
          <p:nvPr/>
        </p:nvSpPr>
        <p:spPr>
          <a:xfrm>
            <a:off x="7668000" y="3167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"/>
          <p:cNvSpPr txBox="1"/>
          <p:nvPr/>
        </p:nvSpPr>
        <p:spPr>
          <a:xfrm>
            <a:off x="6300000" y="3383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"/>
          <p:cNvSpPr txBox="1"/>
          <p:nvPr/>
        </p:nvSpPr>
        <p:spPr>
          <a:xfrm>
            <a:off x="6840000" y="3383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"/>
          <p:cNvSpPr txBox="1"/>
          <p:nvPr/>
        </p:nvSpPr>
        <p:spPr>
          <a:xfrm>
            <a:off x="7380000" y="3383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"/>
          <p:cNvSpPr txBox="1"/>
          <p:nvPr/>
        </p:nvSpPr>
        <p:spPr>
          <a:xfrm>
            <a:off x="7920000" y="3383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"/>
          <p:cNvSpPr/>
          <p:nvPr/>
        </p:nvSpPr>
        <p:spPr>
          <a:xfrm>
            <a:off x="5508000" y="313128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"/>
          <p:cNvSpPr txBox="1"/>
          <p:nvPr/>
        </p:nvSpPr>
        <p:spPr>
          <a:xfrm>
            <a:off x="5508000" y="3167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"/>
          <p:cNvSpPr txBox="1"/>
          <p:nvPr/>
        </p:nvSpPr>
        <p:spPr>
          <a:xfrm>
            <a:off x="5760000" y="338328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"/>
          <p:cNvSpPr/>
          <p:nvPr/>
        </p:nvSpPr>
        <p:spPr>
          <a:xfrm flipH="1">
            <a:off x="7128000" y="2591640"/>
            <a:ext cx="1080000" cy="108036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"/>
          <p:cNvSpPr/>
          <p:nvPr/>
        </p:nvSpPr>
        <p:spPr>
          <a:xfrm flipH="1">
            <a:off x="6588000" y="2052000"/>
            <a:ext cx="1620000" cy="162000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"/>
          <p:cNvSpPr/>
          <p:nvPr/>
        </p:nvSpPr>
        <p:spPr>
          <a:xfrm flipH="1">
            <a:off x="6048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"/>
          <p:cNvSpPr/>
          <p:nvPr/>
        </p:nvSpPr>
        <p:spPr>
          <a:xfrm flipH="1">
            <a:off x="5508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"/>
          <p:cNvSpPr/>
          <p:nvPr/>
        </p:nvSpPr>
        <p:spPr>
          <a:xfrm flipH="1">
            <a:off x="4968000" y="1512000"/>
            <a:ext cx="2160000" cy="215928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"/>
          <p:cNvSpPr/>
          <p:nvPr/>
        </p:nvSpPr>
        <p:spPr>
          <a:xfrm flipH="1">
            <a:off x="4428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"/>
          <p:cNvSpPr/>
          <p:nvPr/>
        </p:nvSpPr>
        <p:spPr>
          <a:xfrm flipH="1">
            <a:off x="3888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"/>
          <p:cNvSpPr/>
          <p:nvPr/>
        </p:nvSpPr>
        <p:spPr>
          <a:xfrm flipH="1">
            <a:off x="3348000" y="1512000"/>
            <a:ext cx="2160000" cy="215928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"/>
          <p:cNvSpPr txBox="1"/>
          <p:nvPr/>
        </p:nvSpPr>
        <p:spPr>
          <a:xfrm>
            <a:off x="360000" y="1260360"/>
            <a:ext cx="4140000" cy="162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30 000 000 en une seule multiplication élémentaire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43 800 000 en 6 multiplications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44 456 985 en 20 multiplications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CustomShape 28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2" name="CustomShape 36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TextShape 23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TextShape 24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8A3F913-5A87-47CB-8320-F2A66AFA98C4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CustomShape 37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per gelosia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"/>
          <p:cNvSpPr txBox="1"/>
          <p:nvPr/>
        </p:nvSpPr>
        <p:spPr>
          <a:xfrm>
            <a:off x="180000" y="1301760"/>
            <a:ext cx="4500000" cy="162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Et la position de la virgule est facilitée :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La diagonale des unités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365,25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x       12,5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"/>
          <p:cNvSpPr/>
          <p:nvPr/>
        </p:nvSpPr>
        <p:spPr>
          <a:xfrm>
            <a:off x="6039360" y="129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8" name=""/>
          <p:cNvSpPr/>
          <p:nvPr/>
        </p:nvSpPr>
        <p:spPr>
          <a:xfrm>
            <a:off x="6039360" y="129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"/>
          <p:cNvSpPr/>
          <p:nvPr/>
        </p:nvSpPr>
        <p:spPr>
          <a:xfrm>
            <a:off x="6579360" y="129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0" name=""/>
          <p:cNvSpPr/>
          <p:nvPr/>
        </p:nvSpPr>
        <p:spPr>
          <a:xfrm>
            <a:off x="7119360" y="129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"/>
          <p:cNvSpPr/>
          <p:nvPr/>
        </p:nvSpPr>
        <p:spPr>
          <a:xfrm>
            <a:off x="7659360" y="129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"/>
          <p:cNvSpPr/>
          <p:nvPr/>
        </p:nvSpPr>
        <p:spPr>
          <a:xfrm>
            <a:off x="6039360" y="183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"/>
          <p:cNvSpPr/>
          <p:nvPr/>
        </p:nvSpPr>
        <p:spPr>
          <a:xfrm>
            <a:off x="6039360" y="183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"/>
          <p:cNvSpPr/>
          <p:nvPr/>
        </p:nvSpPr>
        <p:spPr>
          <a:xfrm>
            <a:off x="6579360" y="183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"/>
          <p:cNvSpPr/>
          <p:nvPr/>
        </p:nvSpPr>
        <p:spPr>
          <a:xfrm>
            <a:off x="7119360" y="183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"/>
          <p:cNvSpPr/>
          <p:nvPr/>
        </p:nvSpPr>
        <p:spPr>
          <a:xfrm>
            <a:off x="7659360" y="183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"/>
          <p:cNvSpPr/>
          <p:nvPr/>
        </p:nvSpPr>
        <p:spPr>
          <a:xfrm>
            <a:off x="8199360" y="183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"/>
          <p:cNvSpPr/>
          <p:nvPr/>
        </p:nvSpPr>
        <p:spPr>
          <a:xfrm>
            <a:off x="6039360" y="237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"/>
          <p:cNvSpPr/>
          <p:nvPr/>
        </p:nvSpPr>
        <p:spPr>
          <a:xfrm>
            <a:off x="6039360" y="237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"/>
          <p:cNvSpPr/>
          <p:nvPr/>
        </p:nvSpPr>
        <p:spPr>
          <a:xfrm>
            <a:off x="6579360" y="237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"/>
          <p:cNvSpPr/>
          <p:nvPr/>
        </p:nvSpPr>
        <p:spPr>
          <a:xfrm>
            <a:off x="7119360" y="237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2" name=""/>
          <p:cNvSpPr/>
          <p:nvPr/>
        </p:nvSpPr>
        <p:spPr>
          <a:xfrm>
            <a:off x="7659360" y="237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"/>
          <p:cNvSpPr/>
          <p:nvPr/>
        </p:nvSpPr>
        <p:spPr>
          <a:xfrm>
            <a:off x="8199360" y="237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"/>
          <p:cNvSpPr/>
          <p:nvPr/>
        </p:nvSpPr>
        <p:spPr>
          <a:xfrm>
            <a:off x="6039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"/>
          <p:cNvSpPr/>
          <p:nvPr/>
        </p:nvSpPr>
        <p:spPr>
          <a:xfrm>
            <a:off x="6039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"/>
          <p:cNvSpPr/>
          <p:nvPr/>
        </p:nvSpPr>
        <p:spPr>
          <a:xfrm>
            <a:off x="6579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"/>
          <p:cNvSpPr/>
          <p:nvPr/>
        </p:nvSpPr>
        <p:spPr>
          <a:xfrm>
            <a:off x="7119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"/>
          <p:cNvSpPr/>
          <p:nvPr/>
        </p:nvSpPr>
        <p:spPr>
          <a:xfrm>
            <a:off x="7659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"/>
          <p:cNvSpPr/>
          <p:nvPr/>
        </p:nvSpPr>
        <p:spPr>
          <a:xfrm>
            <a:off x="4455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"/>
          <p:cNvSpPr/>
          <p:nvPr/>
        </p:nvSpPr>
        <p:spPr>
          <a:xfrm>
            <a:off x="4995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"/>
          <p:cNvSpPr/>
          <p:nvPr/>
        </p:nvSpPr>
        <p:spPr>
          <a:xfrm>
            <a:off x="5535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"/>
          <p:cNvSpPr txBox="1"/>
          <p:nvPr/>
        </p:nvSpPr>
        <p:spPr>
          <a:xfrm>
            <a:off x="6147360" y="137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"/>
          <p:cNvSpPr txBox="1"/>
          <p:nvPr/>
        </p:nvSpPr>
        <p:spPr>
          <a:xfrm>
            <a:off x="6687360" y="137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"/>
          <p:cNvSpPr txBox="1"/>
          <p:nvPr/>
        </p:nvSpPr>
        <p:spPr>
          <a:xfrm>
            <a:off x="7227360" y="137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"/>
          <p:cNvSpPr txBox="1"/>
          <p:nvPr/>
        </p:nvSpPr>
        <p:spPr>
          <a:xfrm>
            <a:off x="7767360" y="137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"/>
          <p:cNvSpPr txBox="1"/>
          <p:nvPr/>
        </p:nvSpPr>
        <p:spPr>
          <a:xfrm>
            <a:off x="8307360" y="191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"/>
          <p:cNvSpPr txBox="1"/>
          <p:nvPr/>
        </p:nvSpPr>
        <p:spPr>
          <a:xfrm>
            <a:off x="8307360" y="245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"/>
          <p:cNvSpPr txBox="1"/>
          <p:nvPr/>
        </p:nvSpPr>
        <p:spPr>
          <a:xfrm>
            <a:off x="603936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"/>
          <p:cNvSpPr txBox="1"/>
          <p:nvPr/>
        </p:nvSpPr>
        <p:spPr>
          <a:xfrm>
            <a:off x="661536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0" name=""/>
          <p:cNvSpPr txBox="1"/>
          <p:nvPr/>
        </p:nvSpPr>
        <p:spPr>
          <a:xfrm>
            <a:off x="715536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"/>
          <p:cNvSpPr txBox="1"/>
          <p:nvPr/>
        </p:nvSpPr>
        <p:spPr>
          <a:xfrm>
            <a:off x="765936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"/>
          <p:cNvSpPr txBox="1"/>
          <p:nvPr/>
        </p:nvSpPr>
        <p:spPr>
          <a:xfrm>
            <a:off x="603936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"/>
          <p:cNvSpPr txBox="1"/>
          <p:nvPr/>
        </p:nvSpPr>
        <p:spPr>
          <a:xfrm>
            <a:off x="661536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4" name=""/>
          <p:cNvSpPr txBox="1"/>
          <p:nvPr/>
        </p:nvSpPr>
        <p:spPr>
          <a:xfrm>
            <a:off x="715536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"/>
          <p:cNvSpPr txBox="1"/>
          <p:nvPr/>
        </p:nvSpPr>
        <p:spPr>
          <a:xfrm>
            <a:off x="765936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"/>
          <p:cNvSpPr txBox="1"/>
          <p:nvPr/>
        </p:nvSpPr>
        <p:spPr>
          <a:xfrm>
            <a:off x="6291360" y="205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"/>
          <p:cNvSpPr txBox="1"/>
          <p:nvPr/>
        </p:nvSpPr>
        <p:spPr>
          <a:xfrm>
            <a:off x="6831360" y="205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"/>
          <p:cNvSpPr txBox="1"/>
          <p:nvPr/>
        </p:nvSpPr>
        <p:spPr>
          <a:xfrm>
            <a:off x="7371360" y="205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"/>
          <p:cNvSpPr txBox="1"/>
          <p:nvPr/>
        </p:nvSpPr>
        <p:spPr>
          <a:xfrm>
            <a:off x="7911360" y="205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"/>
          <p:cNvSpPr txBox="1"/>
          <p:nvPr/>
        </p:nvSpPr>
        <p:spPr>
          <a:xfrm>
            <a:off x="6291360" y="26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"/>
          <p:cNvSpPr txBox="1"/>
          <p:nvPr/>
        </p:nvSpPr>
        <p:spPr>
          <a:xfrm>
            <a:off x="6831360" y="26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"/>
          <p:cNvSpPr txBox="1"/>
          <p:nvPr/>
        </p:nvSpPr>
        <p:spPr>
          <a:xfrm>
            <a:off x="7371360" y="26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"/>
          <p:cNvSpPr txBox="1"/>
          <p:nvPr/>
        </p:nvSpPr>
        <p:spPr>
          <a:xfrm>
            <a:off x="7911360" y="26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"/>
          <p:cNvSpPr txBox="1"/>
          <p:nvPr/>
        </p:nvSpPr>
        <p:spPr>
          <a:xfrm>
            <a:off x="6147360" y="367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"/>
          <p:cNvSpPr txBox="1"/>
          <p:nvPr/>
        </p:nvSpPr>
        <p:spPr>
          <a:xfrm>
            <a:off x="6687360" y="367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"/>
          <p:cNvSpPr txBox="1"/>
          <p:nvPr/>
        </p:nvSpPr>
        <p:spPr>
          <a:xfrm>
            <a:off x="7227360" y="367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"/>
          <p:cNvSpPr txBox="1"/>
          <p:nvPr/>
        </p:nvSpPr>
        <p:spPr>
          <a:xfrm>
            <a:off x="7767360" y="367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"/>
          <p:cNvSpPr txBox="1"/>
          <p:nvPr/>
        </p:nvSpPr>
        <p:spPr>
          <a:xfrm>
            <a:off x="4563360" y="367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"/>
          <p:cNvSpPr txBox="1"/>
          <p:nvPr/>
        </p:nvSpPr>
        <p:spPr>
          <a:xfrm>
            <a:off x="5103360" y="367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"/>
          <p:cNvSpPr txBox="1"/>
          <p:nvPr/>
        </p:nvSpPr>
        <p:spPr>
          <a:xfrm>
            <a:off x="5643360" y="3679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"/>
          <p:cNvSpPr txBox="1"/>
          <p:nvPr/>
        </p:nvSpPr>
        <p:spPr>
          <a:xfrm>
            <a:off x="5103360" y="3411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"/>
          <p:cNvSpPr/>
          <p:nvPr/>
        </p:nvSpPr>
        <p:spPr>
          <a:xfrm>
            <a:off x="5499360" y="129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"/>
          <p:cNvSpPr/>
          <p:nvPr/>
        </p:nvSpPr>
        <p:spPr>
          <a:xfrm>
            <a:off x="5499360" y="183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"/>
          <p:cNvSpPr/>
          <p:nvPr/>
        </p:nvSpPr>
        <p:spPr>
          <a:xfrm>
            <a:off x="5499360" y="2376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"/>
          <p:cNvSpPr/>
          <p:nvPr/>
        </p:nvSpPr>
        <p:spPr>
          <a:xfrm>
            <a:off x="3375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" name=""/>
          <p:cNvSpPr/>
          <p:nvPr/>
        </p:nvSpPr>
        <p:spPr>
          <a:xfrm>
            <a:off x="3915360" y="360000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"/>
          <p:cNvSpPr txBox="1"/>
          <p:nvPr/>
        </p:nvSpPr>
        <p:spPr>
          <a:xfrm>
            <a:off x="5607360" y="137592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"/>
          <p:cNvSpPr txBox="1"/>
          <p:nvPr/>
        </p:nvSpPr>
        <p:spPr>
          <a:xfrm>
            <a:off x="5499360" y="1836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9" name=""/>
          <p:cNvSpPr txBox="1"/>
          <p:nvPr/>
        </p:nvSpPr>
        <p:spPr>
          <a:xfrm>
            <a:off x="5499360" y="241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"/>
          <p:cNvSpPr txBox="1"/>
          <p:nvPr/>
        </p:nvSpPr>
        <p:spPr>
          <a:xfrm>
            <a:off x="5751360" y="2052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"/>
          <p:cNvSpPr txBox="1"/>
          <p:nvPr/>
        </p:nvSpPr>
        <p:spPr>
          <a:xfrm>
            <a:off x="5751360" y="262800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"/>
          <p:cNvSpPr txBox="1"/>
          <p:nvPr/>
        </p:nvSpPr>
        <p:spPr>
          <a:xfrm>
            <a:off x="4563360" y="3411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3" name=""/>
          <p:cNvSpPr/>
          <p:nvPr/>
        </p:nvSpPr>
        <p:spPr>
          <a:xfrm>
            <a:off x="6039360" y="2915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4" name=""/>
          <p:cNvSpPr/>
          <p:nvPr/>
        </p:nvSpPr>
        <p:spPr>
          <a:xfrm>
            <a:off x="6039360" y="2915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"/>
          <p:cNvSpPr/>
          <p:nvPr/>
        </p:nvSpPr>
        <p:spPr>
          <a:xfrm>
            <a:off x="6579360" y="2915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" name=""/>
          <p:cNvSpPr/>
          <p:nvPr/>
        </p:nvSpPr>
        <p:spPr>
          <a:xfrm>
            <a:off x="7119360" y="2915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"/>
          <p:cNvSpPr/>
          <p:nvPr/>
        </p:nvSpPr>
        <p:spPr>
          <a:xfrm>
            <a:off x="7659360" y="2915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"/>
          <p:cNvSpPr/>
          <p:nvPr/>
        </p:nvSpPr>
        <p:spPr>
          <a:xfrm>
            <a:off x="8199360" y="2915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9" name=""/>
          <p:cNvSpPr txBox="1"/>
          <p:nvPr/>
        </p:nvSpPr>
        <p:spPr>
          <a:xfrm>
            <a:off x="8307360" y="2995560"/>
            <a:ext cx="25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6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"/>
          <p:cNvSpPr txBox="1"/>
          <p:nvPr/>
        </p:nvSpPr>
        <p:spPr>
          <a:xfrm>
            <a:off x="6039360" y="2951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1" name=""/>
          <p:cNvSpPr txBox="1"/>
          <p:nvPr/>
        </p:nvSpPr>
        <p:spPr>
          <a:xfrm>
            <a:off x="6615360" y="2951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"/>
          <p:cNvSpPr txBox="1"/>
          <p:nvPr/>
        </p:nvSpPr>
        <p:spPr>
          <a:xfrm>
            <a:off x="7155360" y="2951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"/>
          <p:cNvSpPr txBox="1"/>
          <p:nvPr/>
        </p:nvSpPr>
        <p:spPr>
          <a:xfrm>
            <a:off x="7659360" y="2951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"/>
          <p:cNvSpPr txBox="1"/>
          <p:nvPr/>
        </p:nvSpPr>
        <p:spPr>
          <a:xfrm>
            <a:off x="6291360" y="316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5" name=""/>
          <p:cNvSpPr txBox="1"/>
          <p:nvPr/>
        </p:nvSpPr>
        <p:spPr>
          <a:xfrm>
            <a:off x="6831360" y="316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"/>
          <p:cNvSpPr txBox="1"/>
          <p:nvPr/>
        </p:nvSpPr>
        <p:spPr>
          <a:xfrm>
            <a:off x="7371360" y="316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"/>
          <p:cNvSpPr txBox="1"/>
          <p:nvPr/>
        </p:nvSpPr>
        <p:spPr>
          <a:xfrm>
            <a:off x="7911360" y="316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"/>
          <p:cNvSpPr/>
          <p:nvPr/>
        </p:nvSpPr>
        <p:spPr>
          <a:xfrm>
            <a:off x="5499360" y="2915640"/>
            <a:ext cx="540000" cy="540000"/>
          </a:xfrm>
          <a:prstGeom prst="rect">
            <a:avLst/>
          </a:prstGeom>
          <a:solidFill>
            <a:srgbClr val="ffffff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9" name=""/>
          <p:cNvSpPr txBox="1"/>
          <p:nvPr/>
        </p:nvSpPr>
        <p:spPr>
          <a:xfrm>
            <a:off x="5499360" y="2951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"/>
          <p:cNvSpPr txBox="1"/>
          <p:nvPr/>
        </p:nvSpPr>
        <p:spPr>
          <a:xfrm>
            <a:off x="5751360" y="3167640"/>
            <a:ext cx="36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"/>
          <p:cNvSpPr/>
          <p:nvPr/>
        </p:nvSpPr>
        <p:spPr>
          <a:xfrm flipH="1">
            <a:off x="7659360" y="2915640"/>
            <a:ext cx="540000" cy="54216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"/>
          <p:cNvSpPr/>
          <p:nvPr/>
        </p:nvSpPr>
        <p:spPr>
          <a:xfrm flipH="1">
            <a:off x="7119360" y="2376000"/>
            <a:ext cx="1080000" cy="107964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"/>
          <p:cNvSpPr/>
          <p:nvPr/>
        </p:nvSpPr>
        <p:spPr>
          <a:xfrm flipH="1">
            <a:off x="6579360" y="1836000"/>
            <a:ext cx="1620000" cy="16218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"/>
          <p:cNvSpPr/>
          <p:nvPr/>
        </p:nvSpPr>
        <p:spPr>
          <a:xfrm flipH="1">
            <a:off x="6039360" y="1836000"/>
            <a:ext cx="1620000" cy="161964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"/>
          <p:cNvSpPr/>
          <p:nvPr/>
        </p:nvSpPr>
        <p:spPr>
          <a:xfrm flipH="1">
            <a:off x="5499360" y="1836000"/>
            <a:ext cx="1620000" cy="161964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"/>
          <p:cNvSpPr txBox="1"/>
          <p:nvPr/>
        </p:nvSpPr>
        <p:spPr>
          <a:xfrm>
            <a:off x="6948000" y="1224000"/>
            <a:ext cx="36000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800" spc="-1" strike="noStrike">
                <a:solidFill>
                  <a:srgbClr val="f10d0c"/>
                </a:solidFill>
                <a:latin typeface="Arial"/>
              </a:rPr>
              <a:t>,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" name=""/>
          <p:cNvSpPr/>
          <p:nvPr/>
        </p:nvSpPr>
        <p:spPr>
          <a:xfrm flipH="1">
            <a:off x="4959360" y="1836360"/>
            <a:ext cx="1620000" cy="161964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" name=""/>
          <p:cNvSpPr/>
          <p:nvPr/>
        </p:nvSpPr>
        <p:spPr>
          <a:xfrm flipH="1">
            <a:off x="4419360" y="1836360"/>
            <a:ext cx="1620000" cy="161964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9" name=""/>
          <p:cNvSpPr/>
          <p:nvPr/>
        </p:nvSpPr>
        <p:spPr>
          <a:xfrm flipH="1">
            <a:off x="3879360" y="1836360"/>
            <a:ext cx="1620000" cy="161964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0" name=""/>
          <p:cNvSpPr/>
          <p:nvPr/>
        </p:nvSpPr>
        <p:spPr>
          <a:xfrm>
            <a:off x="7092000" y="1836000"/>
            <a:ext cx="0" cy="1035720"/>
          </a:xfrm>
          <a:prstGeom prst="line">
            <a:avLst/>
          </a:prstGeom>
          <a:ln w="36000">
            <a:solidFill>
              <a:srgbClr val="f10d0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1" name=""/>
          <p:cNvSpPr/>
          <p:nvPr/>
        </p:nvSpPr>
        <p:spPr>
          <a:xfrm flipV="1">
            <a:off x="7119360" y="2871720"/>
            <a:ext cx="1160640" cy="8280"/>
          </a:xfrm>
          <a:prstGeom prst="line">
            <a:avLst/>
          </a:prstGeom>
          <a:ln w="36000">
            <a:solidFill>
              <a:srgbClr val="f10d0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-54720" bIns="-5472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2" name=""/>
          <p:cNvSpPr/>
          <p:nvPr/>
        </p:nvSpPr>
        <p:spPr>
          <a:xfrm flipH="1">
            <a:off x="6579360" y="2872440"/>
            <a:ext cx="512640" cy="547560"/>
          </a:xfrm>
          <a:prstGeom prst="line">
            <a:avLst/>
          </a:prstGeom>
          <a:ln w="36000">
            <a:solidFill>
              <a:srgbClr val="f10d0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3" name=""/>
          <p:cNvSpPr txBox="1"/>
          <p:nvPr/>
        </p:nvSpPr>
        <p:spPr>
          <a:xfrm>
            <a:off x="6219360" y="3411000"/>
            <a:ext cx="36000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4" name=""/>
          <p:cNvSpPr/>
          <p:nvPr/>
        </p:nvSpPr>
        <p:spPr>
          <a:xfrm rot="18898200">
            <a:off x="5994000" y="2459520"/>
            <a:ext cx="2259000" cy="354600"/>
          </a:xfrm>
          <a:prstGeom prst="ellipse">
            <a:avLst/>
          </a:prstGeom>
          <a:solidFill>
            <a:srgbClr val="4f81bd">
              <a:alpha val="20000"/>
            </a:srgbClr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5" name=""/>
          <p:cNvSpPr txBox="1"/>
          <p:nvPr/>
        </p:nvSpPr>
        <p:spPr>
          <a:xfrm>
            <a:off x="8316000" y="2520000"/>
            <a:ext cx="36000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800" spc="-1" strike="noStrike">
                <a:solidFill>
                  <a:srgbClr val="f10d0c"/>
                </a:solidFill>
                <a:latin typeface="Arial"/>
              </a:rPr>
              <a:t>,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" name=""/>
          <p:cNvSpPr txBox="1"/>
          <p:nvPr/>
        </p:nvSpPr>
        <p:spPr>
          <a:xfrm>
            <a:off x="6408000" y="3492000"/>
            <a:ext cx="36000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800" spc="-1" strike="noStrike">
                <a:solidFill>
                  <a:srgbClr val="f10d0c"/>
                </a:solidFill>
                <a:latin typeface="Arial"/>
              </a:rPr>
              <a:t>,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Picture 3" descr="Carte du monde png carte du monde transparente arrière-plan image 1"/>
          <p:cNvPicPr/>
          <p:nvPr/>
        </p:nvPicPr>
        <p:blipFill>
          <a:blip r:embed="rId1"/>
          <a:stretch/>
        </p:blipFill>
        <p:spPr>
          <a:xfrm>
            <a:off x="756000" y="287280"/>
            <a:ext cx="7552800" cy="5032440"/>
          </a:xfrm>
          <a:prstGeom prst="rect">
            <a:avLst/>
          </a:prstGeom>
          <a:ln w="0">
            <a:noFill/>
          </a:ln>
        </p:spPr>
      </p:pic>
      <p:sp>
        <p:nvSpPr>
          <p:cNvPr id="738" name="TextShape 40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9" name="TextShape 41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15160C7-5221-4D63-A6F5-B4467ED2F12C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" name="CustomShape 16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1" name="Line 13"/>
          <p:cNvSpPr/>
          <p:nvPr/>
        </p:nvSpPr>
        <p:spPr>
          <a:xfrm>
            <a:off x="900000" y="4320000"/>
            <a:ext cx="7560000" cy="360"/>
          </a:xfrm>
          <a:prstGeom prst="line">
            <a:avLst/>
          </a:prstGeom>
          <a:ln w="72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2" name="Line 14"/>
          <p:cNvSpPr/>
          <p:nvPr/>
        </p:nvSpPr>
        <p:spPr>
          <a:xfrm flipV="1">
            <a:off x="701784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3" name="Line 15"/>
          <p:cNvSpPr/>
          <p:nvPr/>
        </p:nvSpPr>
        <p:spPr>
          <a:xfrm flipV="1">
            <a:off x="4427280" y="4140000"/>
            <a:ext cx="180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4" name="Line 16"/>
          <p:cNvSpPr/>
          <p:nvPr/>
        </p:nvSpPr>
        <p:spPr>
          <a:xfrm flipV="1">
            <a:off x="183636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5" name="CustomShape 30"/>
          <p:cNvSpPr/>
          <p:nvPr/>
        </p:nvSpPr>
        <p:spPr>
          <a:xfrm>
            <a:off x="1620000" y="4500000"/>
            <a:ext cx="537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6" name="CustomShape 63"/>
          <p:cNvSpPr/>
          <p:nvPr/>
        </p:nvSpPr>
        <p:spPr>
          <a:xfrm>
            <a:off x="4032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CustomShape 64"/>
          <p:cNvSpPr/>
          <p:nvPr/>
        </p:nvSpPr>
        <p:spPr>
          <a:xfrm>
            <a:off x="6696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" name="CustomShape 65"/>
          <p:cNvSpPr/>
          <p:nvPr/>
        </p:nvSpPr>
        <p:spPr>
          <a:xfrm>
            <a:off x="7308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2024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9" name="" descr=""/>
          <p:cNvPicPr/>
          <p:nvPr/>
        </p:nvPicPr>
        <p:blipFill>
          <a:blip r:embed="rId2"/>
          <a:stretch/>
        </p:blipFill>
        <p:spPr>
          <a:xfrm>
            <a:off x="2710800" y="3672360"/>
            <a:ext cx="382680" cy="5274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750" name="" descr=""/>
          <p:cNvPicPr/>
          <p:nvPr/>
        </p:nvPicPr>
        <p:blipFill>
          <a:blip r:embed="rId3"/>
          <a:stretch/>
        </p:blipFill>
        <p:spPr>
          <a:xfrm>
            <a:off x="1599840" y="3702240"/>
            <a:ext cx="485640" cy="338400"/>
          </a:xfrm>
          <a:prstGeom prst="rect">
            <a:avLst/>
          </a:prstGeom>
          <a:ln w="0">
            <a:noFill/>
          </a:ln>
        </p:spPr>
      </p:pic>
      <p:pic>
        <p:nvPicPr>
          <p:cNvPr id="751" name="" descr=""/>
          <p:cNvPicPr/>
          <p:nvPr/>
        </p:nvPicPr>
        <p:blipFill>
          <a:blip r:embed="rId4"/>
          <a:stretch/>
        </p:blipFill>
        <p:spPr>
          <a:xfrm>
            <a:off x="4559760" y="3744000"/>
            <a:ext cx="730080" cy="393480"/>
          </a:xfrm>
          <a:prstGeom prst="rect">
            <a:avLst/>
          </a:prstGeom>
          <a:ln w="0">
            <a:noFill/>
          </a:ln>
        </p:spPr>
      </p:pic>
      <p:pic>
        <p:nvPicPr>
          <p:cNvPr id="752" name="" descr=""/>
          <p:cNvPicPr/>
          <p:nvPr/>
        </p:nvPicPr>
        <p:blipFill>
          <a:blip r:embed="rId5"/>
          <a:stretch/>
        </p:blipFill>
        <p:spPr>
          <a:xfrm>
            <a:off x="5482080" y="3744000"/>
            <a:ext cx="421920" cy="378360"/>
          </a:xfrm>
          <a:prstGeom prst="rect">
            <a:avLst/>
          </a:prstGeom>
          <a:ln w="0">
            <a:noFill/>
          </a:ln>
        </p:spPr>
      </p:pic>
      <p:pic>
        <p:nvPicPr>
          <p:cNvPr id="753" name="" descr=""/>
          <p:cNvPicPr/>
          <p:nvPr/>
        </p:nvPicPr>
        <p:blipFill>
          <a:blip r:embed="rId6"/>
          <a:stretch/>
        </p:blipFill>
        <p:spPr>
          <a:xfrm>
            <a:off x="6048000" y="3069360"/>
            <a:ext cx="688680" cy="566640"/>
          </a:xfrm>
          <a:prstGeom prst="rect">
            <a:avLst/>
          </a:prstGeom>
          <a:ln w="0">
            <a:noFill/>
          </a:ln>
        </p:spPr>
      </p:pic>
      <p:pic>
        <p:nvPicPr>
          <p:cNvPr id="754" name="" descr=""/>
          <p:cNvPicPr/>
          <p:nvPr/>
        </p:nvPicPr>
        <p:blipFill>
          <a:blip r:embed="rId7"/>
          <a:stretch/>
        </p:blipFill>
        <p:spPr>
          <a:xfrm>
            <a:off x="5998320" y="3607200"/>
            <a:ext cx="734760" cy="604800"/>
          </a:xfrm>
          <a:prstGeom prst="rect">
            <a:avLst/>
          </a:prstGeom>
          <a:ln w="0">
            <a:noFill/>
          </a:ln>
        </p:spPr>
      </p:pic>
      <p:sp>
        <p:nvSpPr>
          <p:cNvPr id="755" name=""/>
          <p:cNvSpPr txBox="1"/>
          <p:nvPr/>
        </p:nvSpPr>
        <p:spPr>
          <a:xfrm>
            <a:off x="609480" y="900000"/>
            <a:ext cx="2990520" cy="5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100" spc="-1" strike="noStrike">
                <a:solidFill>
                  <a:srgbClr val="000000"/>
                </a:solidFill>
                <a:latin typeface="Arial"/>
              </a:rPr>
              <a:t>Bâtons de NEPER</a:t>
            </a:r>
            <a:endParaRPr b="0" lang="fr-FR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6" name=""/>
          <p:cNvSpPr/>
          <p:nvPr/>
        </p:nvSpPr>
        <p:spPr>
          <a:xfrm>
            <a:off x="2340000" y="1440000"/>
            <a:ext cx="3240000" cy="216000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7" name=""/>
          <p:cNvSpPr/>
          <p:nvPr/>
        </p:nvSpPr>
        <p:spPr>
          <a:xfrm>
            <a:off x="2340000" y="1440000"/>
            <a:ext cx="1980000" cy="360000"/>
          </a:xfrm>
          <a:prstGeom prst="line">
            <a:avLst/>
          </a:prstGeom>
          <a:ln w="36000">
            <a:solidFill>
              <a:srgbClr val="00a9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8" name="" descr=""/>
          <p:cNvPicPr/>
          <p:nvPr/>
        </p:nvPicPr>
        <p:blipFill>
          <a:blip r:embed="rId8"/>
          <a:srcRect l="3553" t="5339" r="6976" b="5753"/>
          <a:stretch/>
        </p:blipFill>
        <p:spPr>
          <a:xfrm>
            <a:off x="6728400" y="3284640"/>
            <a:ext cx="435960" cy="675720"/>
          </a:xfrm>
          <a:prstGeom prst="rect">
            <a:avLst/>
          </a:prstGeom>
          <a:ln w="0">
            <a:noFill/>
          </a:ln>
        </p:spPr>
      </p:pic>
      <p:pic>
        <p:nvPicPr>
          <p:cNvPr id="759" name="" descr=""/>
          <p:cNvPicPr/>
          <p:nvPr/>
        </p:nvPicPr>
        <p:blipFill>
          <a:blip r:embed="rId9"/>
          <a:stretch/>
        </p:blipFill>
        <p:spPr>
          <a:xfrm>
            <a:off x="7632000" y="1800000"/>
            <a:ext cx="1292040" cy="1238760"/>
          </a:xfrm>
          <a:prstGeom prst="rect">
            <a:avLst/>
          </a:prstGeom>
          <a:ln w="0">
            <a:noFill/>
          </a:ln>
        </p:spPr>
      </p:pic>
      <p:sp>
        <p:nvSpPr>
          <p:cNvPr id="760" name=""/>
          <p:cNvSpPr txBox="1"/>
          <p:nvPr/>
        </p:nvSpPr>
        <p:spPr>
          <a:xfrm>
            <a:off x="7560000" y="1476000"/>
            <a:ext cx="14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1550 - 1617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CustomShape 48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CustomShape 49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3" name="TextShape 31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4" name="TextShape 32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9704967B-7226-43CA-ADAC-7F6D849204FA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5" name="CustomShape 50"/>
          <p:cNvSpPr/>
          <p:nvPr/>
        </p:nvSpPr>
        <p:spPr>
          <a:xfrm>
            <a:off x="1620000" y="239760"/>
            <a:ext cx="630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Les livres des Calculs Faits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6" name=""/>
          <p:cNvSpPr txBox="1"/>
          <p:nvPr/>
        </p:nvSpPr>
        <p:spPr>
          <a:xfrm>
            <a:off x="684000" y="1733760"/>
            <a:ext cx="7596000" cy="1882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Deux exemples :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Barreme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Le Pelletier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CustomShape 60"/>
          <p:cNvSpPr/>
          <p:nvPr/>
        </p:nvSpPr>
        <p:spPr>
          <a:xfrm>
            <a:off x="1620000" y="239760"/>
            <a:ext cx="630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Barreme, autour de 1710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8" name="" descr=""/>
          <p:cNvPicPr/>
          <p:nvPr/>
        </p:nvPicPr>
        <p:blipFill>
          <a:blip r:embed="rId1"/>
          <a:stretch/>
        </p:blipFill>
        <p:spPr>
          <a:xfrm>
            <a:off x="5123880" y="1039680"/>
            <a:ext cx="3840120" cy="3421080"/>
          </a:xfrm>
          <a:prstGeom prst="rect">
            <a:avLst/>
          </a:prstGeom>
          <a:ln w="0">
            <a:noFill/>
          </a:ln>
        </p:spPr>
      </p:pic>
      <p:sp>
        <p:nvSpPr>
          <p:cNvPr id="769" name="CustomShape 62"/>
          <p:cNvSpPr/>
          <p:nvPr/>
        </p:nvSpPr>
        <p:spPr>
          <a:xfrm>
            <a:off x="252000" y="1200240"/>
            <a:ext cx="4788000" cy="243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5000"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La livre était la monnaie avant l’Euro et le Franc,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 livre vaut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20 sols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 sol vaut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12 deniers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Une chose vaut 8 livres 17 sols et 6 deniers 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combien valent 7 choses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</a:t>
            </a: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56 livres 119 sols et 42 deniers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Soit 56 livres 122 sols et   6 deniers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56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Soit 62 livres     2 sols et  6 deniers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" descr=""/>
          <p:cNvPicPr/>
          <p:nvPr/>
        </p:nvPicPr>
        <p:blipFill>
          <a:blip r:embed="rId1"/>
          <a:stretch/>
        </p:blipFill>
        <p:spPr>
          <a:xfrm>
            <a:off x="900000" y="859680"/>
            <a:ext cx="1549080" cy="2740320"/>
          </a:xfrm>
          <a:prstGeom prst="rect">
            <a:avLst/>
          </a:prstGeom>
          <a:ln w="0">
            <a:noFill/>
          </a:ln>
        </p:spPr>
      </p:pic>
      <p:pic>
        <p:nvPicPr>
          <p:cNvPr id="771" name="" descr=""/>
          <p:cNvPicPr/>
          <p:nvPr/>
        </p:nvPicPr>
        <p:blipFill>
          <a:blip r:embed="rId2"/>
          <a:stretch/>
        </p:blipFill>
        <p:spPr>
          <a:xfrm>
            <a:off x="2771280" y="1133640"/>
            <a:ext cx="2808720" cy="2106360"/>
          </a:xfrm>
          <a:prstGeom prst="rect">
            <a:avLst/>
          </a:prstGeom>
          <a:ln w="0">
            <a:noFill/>
          </a:ln>
        </p:spPr>
      </p:pic>
      <p:pic>
        <p:nvPicPr>
          <p:cNvPr id="772" name="" descr=""/>
          <p:cNvPicPr/>
          <p:nvPr/>
        </p:nvPicPr>
        <p:blipFill>
          <a:blip r:embed="rId3"/>
          <a:stretch/>
        </p:blipFill>
        <p:spPr>
          <a:xfrm>
            <a:off x="5220000" y="2223720"/>
            <a:ext cx="3755160" cy="2816280"/>
          </a:xfrm>
          <a:prstGeom prst="rect">
            <a:avLst/>
          </a:prstGeom>
          <a:ln w="0">
            <a:noFill/>
          </a:ln>
        </p:spPr>
      </p:pic>
      <p:sp>
        <p:nvSpPr>
          <p:cNvPr id="773" name="CustomShape 61"/>
          <p:cNvSpPr/>
          <p:nvPr/>
        </p:nvSpPr>
        <p:spPr>
          <a:xfrm>
            <a:off x="1620000" y="239760"/>
            <a:ext cx="630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Le Pelletier, 1930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" descr="Carte du monde png carte du monde transparente arrière-plan image 1"/>
          <p:cNvPicPr/>
          <p:nvPr/>
        </p:nvPicPr>
        <p:blipFill>
          <a:blip r:embed="rId1"/>
          <a:stretch/>
        </p:blipFill>
        <p:spPr>
          <a:xfrm>
            <a:off x="756000" y="287280"/>
            <a:ext cx="7552800" cy="5032440"/>
          </a:xfrm>
          <a:prstGeom prst="rect">
            <a:avLst/>
          </a:prstGeom>
          <a:ln w="0">
            <a:noFill/>
          </a:ln>
        </p:spPr>
      </p:pic>
      <p:sp>
        <p:nvSpPr>
          <p:cNvPr id="127" name="TextShape 2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Shape 3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8D02827-CD67-40E8-B7CE-7172EF5E2227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2052000" y="222480"/>
            <a:ext cx="558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Multiplier les Multiplications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Line 6"/>
          <p:cNvSpPr/>
          <p:nvPr/>
        </p:nvSpPr>
        <p:spPr>
          <a:xfrm>
            <a:off x="900000" y="4320000"/>
            <a:ext cx="7560000" cy="360"/>
          </a:xfrm>
          <a:prstGeom prst="line">
            <a:avLst/>
          </a:prstGeom>
          <a:ln w="72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Line 7"/>
          <p:cNvSpPr/>
          <p:nvPr/>
        </p:nvSpPr>
        <p:spPr>
          <a:xfrm flipV="1">
            <a:off x="701784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Line 8"/>
          <p:cNvSpPr/>
          <p:nvPr/>
        </p:nvSpPr>
        <p:spPr>
          <a:xfrm flipV="1">
            <a:off x="4427280" y="4140000"/>
            <a:ext cx="180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Line 9"/>
          <p:cNvSpPr/>
          <p:nvPr/>
        </p:nvSpPr>
        <p:spPr>
          <a:xfrm flipV="1">
            <a:off x="183636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CustomShape 10"/>
          <p:cNvSpPr/>
          <p:nvPr/>
        </p:nvSpPr>
        <p:spPr>
          <a:xfrm>
            <a:off x="1620000" y="4500000"/>
            <a:ext cx="537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CustomShape 11"/>
          <p:cNvSpPr/>
          <p:nvPr/>
        </p:nvSpPr>
        <p:spPr>
          <a:xfrm>
            <a:off x="4032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CustomShape 12"/>
          <p:cNvSpPr/>
          <p:nvPr/>
        </p:nvSpPr>
        <p:spPr>
          <a:xfrm>
            <a:off x="6696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CustomShape 13"/>
          <p:cNvSpPr/>
          <p:nvPr/>
        </p:nvSpPr>
        <p:spPr>
          <a:xfrm>
            <a:off x="7308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2024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2710800" y="3672360"/>
            <a:ext cx="382680" cy="5274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140" name="" descr=""/>
          <p:cNvPicPr/>
          <p:nvPr/>
        </p:nvPicPr>
        <p:blipFill>
          <a:blip r:embed="rId3"/>
          <a:stretch/>
        </p:blipFill>
        <p:spPr>
          <a:xfrm>
            <a:off x="1599840" y="3702240"/>
            <a:ext cx="485640" cy="338400"/>
          </a:xfrm>
          <a:prstGeom prst="rect">
            <a:avLst/>
          </a:prstGeom>
          <a:ln w="0">
            <a:noFill/>
          </a:ln>
        </p:spPr>
      </p:pic>
      <p:pic>
        <p:nvPicPr>
          <p:cNvPr id="141" name="" descr=""/>
          <p:cNvPicPr/>
          <p:nvPr/>
        </p:nvPicPr>
        <p:blipFill>
          <a:blip r:embed="rId4"/>
          <a:stretch/>
        </p:blipFill>
        <p:spPr>
          <a:xfrm>
            <a:off x="4559760" y="3744000"/>
            <a:ext cx="730080" cy="393480"/>
          </a:xfrm>
          <a:prstGeom prst="rect">
            <a:avLst/>
          </a:prstGeom>
          <a:ln w="0">
            <a:noFill/>
          </a:ln>
        </p:spPr>
      </p:pic>
      <p:pic>
        <p:nvPicPr>
          <p:cNvPr id="142" name="" descr=""/>
          <p:cNvPicPr/>
          <p:nvPr/>
        </p:nvPicPr>
        <p:blipFill>
          <a:blip r:embed="rId5"/>
          <a:stretch/>
        </p:blipFill>
        <p:spPr>
          <a:xfrm>
            <a:off x="5482080" y="3744000"/>
            <a:ext cx="421920" cy="378360"/>
          </a:xfrm>
          <a:prstGeom prst="rect">
            <a:avLst/>
          </a:prstGeom>
          <a:ln w="0">
            <a:noFill/>
          </a:ln>
        </p:spPr>
      </p:pic>
      <p:pic>
        <p:nvPicPr>
          <p:cNvPr id="143" name="" descr=""/>
          <p:cNvPicPr/>
          <p:nvPr/>
        </p:nvPicPr>
        <p:blipFill>
          <a:blip r:embed="rId6"/>
          <a:stretch/>
        </p:blipFill>
        <p:spPr>
          <a:xfrm>
            <a:off x="6336000" y="3069360"/>
            <a:ext cx="688680" cy="566640"/>
          </a:xfrm>
          <a:prstGeom prst="rect">
            <a:avLst/>
          </a:prstGeom>
          <a:ln w="0">
            <a:noFill/>
          </a:ln>
        </p:spPr>
      </p:pic>
      <p:pic>
        <p:nvPicPr>
          <p:cNvPr id="144" name="" descr=""/>
          <p:cNvPicPr/>
          <p:nvPr/>
        </p:nvPicPr>
        <p:blipFill>
          <a:blip r:embed="rId7"/>
          <a:stretch/>
        </p:blipFill>
        <p:spPr>
          <a:xfrm>
            <a:off x="6286320" y="3607200"/>
            <a:ext cx="734760" cy="604800"/>
          </a:xfrm>
          <a:prstGeom prst="rect">
            <a:avLst/>
          </a:prstGeom>
          <a:ln w="0">
            <a:noFill/>
          </a:ln>
        </p:spPr>
      </p:pic>
      <p:sp>
        <p:nvSpPr>
          <p:cNvPr id="145" name="TextShape 18"/>
          <p:cNvSpPr/>
          <p:nvPr/>
        </p:nvSpPr>
        <p:spPr>
          <a:xfrm>
            <a:off x="457200" y="1200240"/>
            <a:ext cx="7851600" cy="167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De nombreuses méthodes pour additionner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Mais encore plus pour multiplier !...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8"/>
          <a:srcRect l="3553" t="5339" r="6976" b="5753"/>
          <a:stretch/>
        </p:blipFill>
        <p:spPr>
          <a:xfrm>
            <a:off x="7016040" y="3284280"/>
            <a:ext cx="435960" cy="67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CustomShape 57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5" name="CustomShape 58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TextShape 37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7" name="TextShape 38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43E39D16-A371-4404-AE20-BBDF397AFE66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" name="CustomShape 59"/>
          <p:cNvSpPr/>
          <p:nvPr/>
        </p:nvSpPr>
        <p:spPr>
          <a:xfrm>
            <a:off x="1620000" y="239760"/>
            <a:ext cx="630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Et de nombreuses autres méthodes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"/>
          <p:cNvSpPr txBox="1"/>
          <p:nvPr/>
        </p:nvSpPr>
        <p:spPr>
          <a:xfrm>
            <a:off x="684000" y="1733760"/>
            <a:ext cx="7596000" cy="1882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Les méthodes à glissement (sur le sable ou sur le boulier)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(vidéo de la méthode par glissement sur abaque)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Les méthodes graphiques  Pouchet, Lalanne, ...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" descr=""/>
          <p:cNvPicPr/>
          <p:nvPr/>
        </p:nvPicPr>
        <p:blipFill>
          <a:blip r:embed="rId1"/>
          <a:stretch/>
        </p:blipFill>
        <p:spPr>
          <a:xfrm>
            <a:off x="960840" y="12600"/>
            <a:ext cx="7273440" cy="5143320"/>
          </a:xfrm>
          <a:prstGeom prst="rect">
            <a:avLst/>
          </a:prstGeom>
          <a:ln w="0">
            <a:noFill/>
          </a:ln>
        </p:spPr>
      </p:pic>
      <p:sp>
        <p:nvSpPr>
          <p:cNvPr id="781" name=""/>
          <p:cNvSpPr txBox="1"/>
          <p:nvPr/>
        </p:nvSpPr>
        <p:spPr>
          <a:xfrm>
            <a:off x="4536000" y="12600"/>
            <a:ext cx="540000" cy="34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" name=""/>
          <p:cNvSpPr/>
          <p:nvPr/>
        </p:nvSpPr>
        <p:spPr>
          <a:xfrm>
            <a:off x="4680000" y="612000"/>
            <a:ext cx="0" cy="3456000"/>
          </a:xfrm>
          <a:custGeom>
            <a:avLst/>
            <a:gdLst/>
            <a:ahLst/>
            <a:rect l="0" t="0" r="r" b="b"/>
            <a:pathLst>
              <a:path fill="none" w="0" h="9600">
                <a:moveTo>
                  <a:pt x="0" y="0"/>
                </a:moveTo>
                <a:lnTo>
                  <a:pt x="0" y="9600"/>
                </a:lnTo>
              </a:path>
            </a:pathLst>
          </a:custGeom>
          <a:ln w="36000">
            <a:solidFill>
              <a:srgbClr val="3465a4"/>
            </a:solidFill>
            <a:round/>
          </a:ln>
        </p:spPr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"/>
          <p:cNvSpPr/>
          <p:nvPr/>
        </p:nvSpPr>
        <p:spPr>
          <a:xfrm>
            <a:off x="1620000" y="4068000"/>
            <a:ext cx="3060000" cy="0"/>
          </a:xfrm>
          <a:custGeom>
            <a:avLst/>
            <a:gdLst/>
            <a:ahLst/>
            <a:rect l="0" t="0" r="r" b="b"/>
            <a:pathLst>
              <a:path fill="none" w="8500" h="0">
                <a:moveTo>
                  <a:pt x="0" y="0"/>
                </a:moveTo>
                <a:lnTo>
                  <a:pt x="8500" y="0"/>
                </a:lnTo>
              </a:path>
            </a:pathLst>
          </a:custGeom>
          <a:ln w="36000">
            <a:solidFill>
              <a:srgbClr val="3465a4"/>
            </a:solidFill>
            <a:round/>
          </a:ln>
        </p:spPr>
        <p:txBody>
          <a:bodyPr lIns="108000" rIns="108000" tIns="-63000" bIns="-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4" name=""/>
          <p:cNvSpPr txBox="1"/>
          <p:nvPr/>
        </p:nvSpPr>
        <p:spPr>
          <a:xfrm>
            <a:off x="1044000" y="3864960"/>
            <a:ext cx="540000" cy="34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5" name=""/>
          <p:cNvSpPr/>
          <p:nvPr/>
        </p:nvSpPr>
        <p:spPr>
          <a:xfrm>
            <a:off x="4506480" y="3951360"/>
            <a:ext cx="288000" cy="309600"/>
          </a:xfrm>
          <a:custGeom>
            <a:avLst/>
            <a:gdLst/>
            <a:ahLst/>
            <a:rect l="0" t="0" r="r" b="b"/>
            <a:pathLst>
              <a:path fill="none" w="800" h="860">
                <a:moveTo>
                  <a:pt x="800" y="0"/>
                </a:moveTo>
                <a:lnTo>
                  <a:pt x="0" y="860"/>
                </a:lnTo>
              </a:path>
            </a:pathLst>
          </a:custGeom>
          <a:ln w="36000">
            <a:solidFill>
              <a:srgbClr val="3465a4"/>
            </a:solidFill>
            <a:round/>
          </a:ln>
        </p:spPr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" name=""/>
          <p:cNvSpPr txBox="1"/>
          <p:nvPr/>
        </p:nvSpPr>
        <p:spPr>
          <a:xfrm>
            <a:off x="6012000" y="2749320"/>
            <a:ext cx="540000" cy="34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56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7" name=""/>
          <p:cNvSpPr/>
          <p:nvPr/>
        </p:nvSpPr>
        <p:spPr>
          <a:xfrm>
            <a:off x="5588640" y="3055680"/>
            <a:ext cx="355320" cy="228960"/>
          </a:xfrm>
          <a:custGeom>
            <a:avLst/>
            <a:gdLst/>
            <a:ahLst/>
            <a:rect l="0" t="0" r="r" b="b"/>
            <a:pathLst>
              <a:path fill="none" w="987" h="636">
                <a:moveTo>
                  <a:pt x="987" y="0"/>
                </a:moveTo>
                <a:lnTo>
                  <a:pt x="0" y="636"/>
                </a:lnTo>
              </a:path>
            </a:pathLst>
          </a:custGeom>
          <a:ln w="36000">
            <a:solidFill>
              <a:srgbClr val="3465a4"/>
            </a:solidFill>
            <a:round/>
          </a:ln>
        </p:spPr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" name=""/>
          <p:cNvSpPr/>
          <p:nvPr/>
        </p:nvSpPr>
        <p:spPr>
          <a:xfrm>
            <a:off x="5057640" y="3403080"/>
            <a:ext cx="337320" cy="254880"/>
          </a:xfrm>
          <a:custGeom>
            <a:avLst/>
            <a:gdLst/>
            <a:ahLst/>
            <a:rect l="0" t="0" r="r" b="b"/>
            <a:pathLst>
              <a:path fill="none" w="937" h="708">
                <a:moveTo>
                  <a:pt x="937" y="0"/>
                </a:moveTo>
                <a:lnTo>
                  <a:pt x="0" y="708"/>
                </a:lnTo>
              </a:path>
            </a:pathLst>
          </a:custGeom>
          <a:ln w="36000">
            <a:solidFill>
              <a:srgbClr val="3465a4"/>
            </a:solidFill>
            <a:round/>
          </a:ln>
        </p:spPr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5" dur="indefinite" restart="never" nodeType="tmRoot">
          <p:childTnLst>
            <p:seq>
              <p:cTn id="96" dur="indefinite" nodeType="mainSeq"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Picture 6" descr="Carte du monde png carte du monde transparente arrière-plan image 1"/>
          <p:cNvPicPr/>
          <p:nvPr/>
        </p:nvPicPr>
        <p:blipFill>
          <a:blip r:embed="rId1"/>
          <a:stretch/>
        </p:blipFill>
        <p:spPr>
          <a:xfrm>
            <a:off x="756000" y="287280"/>
            <a:ext cx="7704000" cy="5133240"/>
          </a:xfrm>
          <a:prstGeom prst="rect">
            <a:avLst/>
          </a:prstGeom>
          <a:ln w="0">
            <a:noFill/>
          </a:ln>
        </p:spPr>
      </p:pic>
      <p:sp>
        <p:nvSpPr>
          <p:cNvPr id="790" name="TextShape 16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TextShape 17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9168806-86AA-4FC5-85A3-20C50CFF63A0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CustomShape 3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Line 1"/>
          <p:cNvSpPr/>
          <p:nvPr/>
        </p:nvSpPr>
        <p:spPr>
          <a:xfrm>
            <a:off x="900000" y="4320000"/>
            <a:ext cx="7560000" cy="360"/>
          </a:xfrm>
          <a:prstGeom prst="line">
            <a:avLst/>
          </a:prstGeom>
          <a:ln w="72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4" name="Line 2"/>
          <p:cNvSpPr/>
          <p:nvPr/>
        </p:nvSpPr>
        <p:spPr>
          <a:xfrm flipV="1">
            <a:off x="701784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Line 3"/>
          <p:cNvSpPr/>
          <p:nvPr/>
        </p:nvSpPr>
        <p:spPr>
          <a:xfrm flipV="1">
            <a:off x="4427280" y="4140000"/>
            <a:ext cx="180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6" name="Line 4"/>
          <p:cNvSpPr/>
          <p:nvPr/>
        </p:nvSpPr>
        <p:spPr>
          <a:xfrm flipV="1">
            <a:off x="183636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7" name="CustomShape 7"/>
          <p:cNvSpPr/>
          <p:nvPr/>
        </p:nvSpPr>
        <p:spPr>
          <a:xfrm>
            <a:off x="1620000" y="4500000"/>
            <a:ext cx="537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8" name="CustomShape 8"/>
          <p:cNvSpPr/>
          <p:nvPr/>
        </p:nvSpPr>
        <p:spPr>
          <a:xfrm>
            <a:off x="4032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" name="CustomShape 9"/>
          <p:cNvSpPr/>
          <p:nvPr/>
        </p:nvSpPr>
        <p:spPr>
          <a:xfrm>
            <a:off x="6696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CustomShape 14"/>
          <p:cNvSpPr/>
          <p:nvPr/>
        </p:nvSpPr>
        <p:spPr>
          <a:xfrm>
            <a:off x="7308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2024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1" name="" descr=""/>
          <p:cNvPicPr/>
          <p:nvPr/>
        </p:nvPicPr>
        <p:blipFill>
          <a:blip r:embed="rId2"/>
          <a:stretch/>
        </p:blipFill>
        <p:spPr>
          <a:xfrm>
            <a:off x="2710800" y="3672360"/>
            <a:ext cx="382680" cy="5274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802" name="" descr=""/>
          <p:cNvPicPr/>
          <p:nvPr/>
        </p:nvPicPr>
        <p:blipFill>
          <a:blip r:embed="rId3"/>
          <a:stretch/>
        </p:blipFill>
        <p:spPr>
          <a:xfrm>
            <a:off x="1599840" y="3702240"/>
            <a:ext cx="485640" cy="338400"/>
          </a:xfrm>
          <a:prstGeom prst="rect">
            <a:avLst/>
          </a:prstGeom>
          <a:ln w="0">
            <a:noFill/>
          </a:ln>
        </p:spPr>
      </p:pic>
      <p:pic>
        <p:nvPicPr>
          <p:cNvPr id="803" name="" descr=""/>
          <p:cNvPicPr/>
          <p:nvPr/>
        </p:nvPicPr>
        <p:blipFill>
          <a:blip r:embed="rId4"/>
          <a:stretch/>
        </p:blipFill>
        <p:spPr>
          <a:xfrm>
            <a:off x="4559760" y="3744000"/>
            <a:ext cx="730080" cy="393480"/>
          </a:xfrm>
          <a:prstGeom prst="rect">
            <a:avLst/>
          </a:prstGeom>
          <a:ln w="0">
            <a:noFill/>
          </a:ln>
        </p:spPr>
      </p:pic>
      <p:pic>
        <p:nvPicPr>
          <p:cNvPr id="804" name="" descr=""/>
          <p:cNvPicPr/>
          <p:nvPr/>
        </p:nvPicPr>
        <p:blipFill>
          <a:blip r:embed="rId5"/>
          <a:stretch/>
        </p:blipFill>
        <p:spPr>
          <a:xfrm>
            <a:off x="5482080" y="3744000"/>
            <a:ext cx="421920" cy="378360"/>
          </a:xfrm>
          <a:prstGeom prst="rect">
            <a:avLst/>
          </a:prstGeom>
          <a:ln w="0">
            <a:noFill/>
          </a:ln>
        </p:spPr>
      </p:pic>
      <p:pic>
        <p:nvPicPr>
          <p:cNvPr id="805" name="" descr=""/>
          <p:cNvPicPr/>
          <p:nvPr/>
        </p:nvPicPr>
        <p:blipFill>
          <a:blip r:embed="rId6"/>
          <a:stretch/>
        </p:blipFill>
        <p:spPr>
          <a:xfrm>
            <a:off x="6048000" y="3069360"/>
            <a:ext cx="688680" cy="566640"/>
          </a:xfrm>
          <a:prstGeom prst="rect">
            <a:avLst/>
          </a:prstGeom>
          <a:ln w="0">
            <a:noFill/>
          </a:ln>
        </p:spPr>
      </p:pic>
      <p:pic>
        <p:nvPicPr>
          <p:cNvPr id="806" name="" descr=""/>
          <p:cNvPicPr/>
          <p:nvPr/>
        </p:nvPicPr>
        <p:blipFill>
          <a:blip r:embed="rId7"/>
          <a:stretch/>
        </p:blipFill>
        <p:spPr>
          <a:xfrm>
            <a:off x="5998320" y="3607200"/>
            <a:ext cx="734760" cy="604800"/>
          </a:xfrm>
          <a:prstGeom prst="rect">
            <a:avLst/>
          </a:prstGeom>
          <a:ln w="0">
            <a:noFill/>
          </a:ln>
        </p:spPr>
      </p:pic>
      <p:sp>
        <p:nvSpPr>
          <p:cNvPr id="807" name=""/>
          <p:cNvSpPr txBox="1"/>
          <p:nvPr/>
        </p:nvSpPr>
        <p:spPr>
          <a:xfrm>
            <a:off x="360000" y="252000"/>
            <a:ext cx="7560000" cy="828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200" spc="-1" strike="noStrike">
                <a:solidFill>
                  <a:srgbClr val="000000"/>
                </a:solidFill>
                <a:latin typeface="Arial"/>
              </a:rPr>
              <a:t>Les machines mécaniques, pour la prochaine fois !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8" name="" descr=""/>
          <p:cNvPicPr/>
          <p:nvPr/>
        </p:nvPicPr>
        <p:blipFill>
          <a:blip r:embed="rId8"/>
          <a:stretch/>
        </p:blipFill>
        <p:spPr>
          <a:xfrm>
            <a:off x="6850080" y="1236600"/>
            <a:ext cx="2077920" cy="1558440"/>
          </a:xfrm>
          <a:prstGeom prst="rect">
            <a:avLst/>
          </a:prstGeom>
          <a:ln w="0">
            <a:noFill/>
          </a:ln>
        </p:spPr>
      </p:pic>
      <p:pic>
        <p:nvPicPr>
          <p:cNvPr id="809" name="" descr=""/>
          <p:cNvPicPr/>
          <p:nvPr/>
        </p:nvPicPr>
        <p:blipFill>
          <a:blip r:embed="rId9"/>
          <a:stretch/>
        </p:blipFill>
        <p:spPr>
          <a:xfrm>
            <a:off x="6850080" y="2536560"/>
            <a:ext cx="2077920" cy="1558440"/>
          </a:xfrm>
          <a:prstGeom prst="rect">
            <a:avLst/>
          </a:prstGeom>
          <a:ln w="0">
            <a:noFill/>
          </a:ln>
        </p:spPr>
      </p:pic>
      <p:pic>
        <p:nvPicPr>
          <p:cNvPr id="810" name="" descr=""/>
          <p:cNvPicPr/>
          <p:nvPr/>
        </p:nvPicPr>
        <p:blipFill>
          <a:blip r:embed="rId10"/>
          <a:srcRect l="3553" t="5339" r="6976" b="5753"/>
          <a:stretch/>
        </p:blipFill>
        <p:spPr>
          <a:xfrm>
            <a:off x="6116400" y="2348640"/>
            <a:ext cx="435960" cy="67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CustomShape 2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Multiplications exercices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TextShape 5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3" name="TextShape 6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D5C583B-2717-4FBA-AE75-32317D12952D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4" name=""/>
          <p:cNvSpPr txBox="1"/>
          <p:nvPr/>
        </p:nvSpPr>
        <p:spPr>
          <a:xfrm>
            <a:off x="900000" y="1421640"/>
            <a:ext cx="7200000" cy="2399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Pour les présentations : 365 x 76 = 27740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Puis une plus simple : 52 x 37 = 1924 faite ensemble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Puis une équivalente par les élèves : 48 x 29 = 1392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/>
          <p:nvPr/>
        </p:nvSpPr>
        <p:spPr>
          <a:xfrm>
            <a:off x="457200" y="20592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Multiplier les multiplications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TextShape 2"/>
          <p:cNvSpPr/>
          <p:nvPr/>
        </p:nvSpPr>
        <p:spPr>
          <a:xfrm>
            <a:off x="-82800" y="1200240"/>
            <a:ext cx="8362800" cy="41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68333" lnSpcReduction="10000"/>
          </a:bodyPr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r>
              <a:rPr b="0" lang="fr-FR" sz="3600" spc="-1" strike="noStrike">
                <a:solidFill>
                  <a:srgbClr val="000000"/>
                </a:solidFill>
                <a:latin typeface="Calibri"/>
              </a:rPr>
              <a:t>La multiplication et ses difficultés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Shape 3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Shape 4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27815340-7124-4D9C-98B4-4F2E7521ECED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5580000" y="1059120"/>
            <a:ext cx="873000" cy="902880"/>
          </a:xfrm>
          <a:prstGeom prst="rect">
            <a:avLst/>
          </a:prstGeom>
          <a:ln w="0">
            <a:noFill/>
          </a:ln>
        </p:spPr>
      </p:pic>
      <p:sp>
        <p:nvSpPr>
          <p:cNvPr id="152" name="TextShape 39"/>
          <p:cNvSpPr/>
          <p:nvPr/>
        </p:nvSpPr>
        <p:spPr>
          <a:xfrm>
            <a:off x="-46800" y="3864240"/>
            <a:ext cx="9046800" cy="103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8333" lnSpcReduction="20000"/>
          </a:bodyPr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Et de nombreuses autres ...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OpenSymbol"/>
              <a:buAutoNum type="arabicPeriod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Nous verrons les machines mécaniques à multiplier la prochaine fois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"/>
          <p:cNvSpPr txBox="1"/>
          <p:nvPr/>
        </p:nvSpPr>
        <p:spPr>
          <a:xfrm>
            <a:off x="945360" y="1944000"/>
            <a:ext cx="2114640" cy="44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A l’égyptienne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"/>
          <p:cNvSpPr txBox="1"/>
          <p:nvPr/>
        </p:nvSpPr>
        <p:spPr>
          <a:xfrm>
            <a:off x="3744000" y="1944000"/>
            <a:ext cx="2271600" cy="44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Per gelosia 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"/>
          <p:cNvSpPr txBox="1"/>
          <p:nvPr/>
        </p:nvSpPr>
        <p:spPr>
          <a:xfrm>
            <a:off x="5777280" y="1944000"/>
            <a:ext cx="3042720" cy="44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600" spc="-1" strike="noStrike">
                <a:solidFill>
                  <a:srgbClr val="000000"/>
                </a:solidFill>
                <a:latin typeface="Calibri"/>
              </a:rPr>
              <a:t>Neper et ses bâtons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4104360" y="2628000"/>
            <a:ext cx="1542600" cy="1152000"/>
          </a:xfrm>
          <a:prstGeom prst="rect">
            <a:avLst/>
          </a:prstGeom>
          <a:ln w="0">
            <a:noFill/>
          </a:ln>
        </p:spPr>
      </p:pic>
      <p:pic>
        <p:nvPicPr>
          <p:cNvPr id="157" name="" descr=""/>
          <p:cNvPicPr/>
          <p:nvPr/>
        </p:nvPicPr>
        <p:blipFill>
          <a:blip r:embed="rId3"/>
          <a:stretch/>
        </p:blipFill>
        <p:spPr>
          <a:xfrm>
            <a:off x="1620000" y="2340000"/>
            <a:ext cx="653400" cy="1260000"/>
          </a:xfrm>
          <a:prstGeom prst="rect">
            <a:avLst/>
          </a:prstGeom>
          <a:ln w="0">
            <a:noFill/>
          </a:ln>
        </p:spPr>
      </p:pic>
      <p:pic>
        <p:nvPicPr>
          <p:cNvPr id="158" name="" descr=""/>
          <p:cNvPicPr/>
          <p:nvPr/>
        </p:nvPicPr>
        <p:blipFill>
          <a:blip r:embed="rId4"/>
          <a:stretch/>
        </p:blipFill>
        <p:spPr>
          <a:xfrm>
            <a:off x="6393960" y="2484000"/>
            <a:ext cx="1771920" cy="147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2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CustomShape 5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TextShape 6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Shape 7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C14C1A7-2F84-4C5F-9C1E-8AF39CD3BDAB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CustomShape 1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actuelle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"/>
          <p:cNvSpPr txBox="1"/>
          <p:nvPr/>
        </p:nvSpPr>
        <p:spPr>
          <a:xfrm>
            <a:off x="2340000" y="2340000"/>
            <a:ext cx="1800000" cy="243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365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x          76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2190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2555</a:t>
            </a:r>
            <a:r>
              <a:rPr b="1" lang="fr-FR" sz="21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fr-FR" sz="21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27740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"/>
          <p:cNvSpPr/>
          <p:nvPr/>
        </p:nvSpPr>
        <p:spPr>
          <a:xfrm>
            <a:off x="2340000" y="2988000"/>
            <a:ext cx="1620000" cy="0"/>
          </a:xfrm>
          <a:custGeom>
            <a:avLst/>
            <a:gdLst/>
            <a:ahLst/>
            <a:rect l="0" t="0" r="r" b="b"/>
            <a:pathLst>
              <a:path fill="none" w="4500" h="0">
                <a:moveTo>
                  <a:pt x="0" y="0"/>
                </a:moveTo>
                <a:lnTo>
                  <a:pt x="4500" y="0"/>
                </a:lnTo>
              </a:path>
            </a:pathLst>
          </a:custGeom>
          <a:ln w="36000">
            <a:solidFill>
              <a:srgbClr val="000000"/>
            </a:solidFill>
            <a:round/>
          </a:ln>
        </p:spPr>
        <p:txBody>
          <a:bodyPr lIns="108000" rIns="108000" tIns="-63000" bIns="-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"/>
          <p:cNvSpPr/>
          <p:nvPr/>
        </p:nvSpPr>
        <p:spPr>
          <a:xfrm>
            <a:off x="2340000" y="3744000"/>
            <a:ext cx="1620000" cy="0"/>
          </a:xfrm>
          <a:custGeom>
            <a:avLst/>
            <a:gdLst/>
            <a:ahLst/>
            <a:rect l="0" t="0" r="r" b="b"/>
            <a:pathLst>
              <a:path fill="none" w="4500" h="0">
                <a:moveTo>
                  <a:pt x="0" y="0"/>
                </a:moveTo>
                <a:lnTo>
                  <a:pt x="4500" y="0"/>
                </a:lnTo>
              </a:path>
            </a:pathLst>
          </a:custGeom>
          <a:ln w="36000">
            <a:solidFill>
              <a:srgbClr val="000000"/>
            </a:solidFill>
            <a:round/>
          </a:ln>
        </p:spPr>
        <p:txBody>
          <a:bodyPr lIns="108000" rIns="108000" tIns="-63000" bIns="-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"/>
          <p:cNvSpPr txBox="1"/>
          <p:nvPr/>
        </p:nvSpPr>
        <p:spPr>
          <a:xfrm>
            <a:off x="1080000" y="1737720"/>
            <a:ext cx="288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Ce qu’il faut faire ...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"/>
          <p:cNvSpPr txBox="1"/>
          <p:nvPr/>
        </p:nvSpPr>
        <p:spPr>
          <a:xfrm>
            <a:off x="5616000" y="2381760"/>
            <a:ext cx="248400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Trois difficultés :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Les tables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Les retenues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La disposition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"/>
          <p:cNvSpPr txBox="1"/>
          <p:nvPr/>
        </p:nvSpPr>
        <p:spPr>
          <a:xfrm>
            <a:off x="432000" y="1054080"/>
            <a:ext cx="370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ff0000"/>
                </a:solidFill>
                <a:latin typeface="Arial"/>
              </a:rPr>
              <a:t>Ce qu’il ne faut pas faire ...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" descr="Carte du monde png carte du monde transparente arrière-plan image 1"/>
          <p:cNvPicPr/>
          <p:nvPr/>
        </p:nvPicPr>
        <p:blipFill>
          <a:blip r:embed="rId1"/>
          <a:stretch/>
        </p:blipFill>
        <p:spPr>
          <a:xfrm>
            <a:off x="756000" y="287280"/>
            <a:ext cx="7552800" cy="5032440"/>
          </a:xfrm>
          <a:prstGeom prst="rect">
            <a:avLst/>
          </a:prstGeom>
          <a:ln w="0">
            <a:noFill/>
          </a:ln>
        </p:spPr>
      </p:pic>
      <p:sp>
        <p:nvSpPr>
          <p:cNvPr id="171" name="TextShape 8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xtShape 9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673AD33-9AE4-4DF3-BD7D-547C27F23869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CustomShape 15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Line 5"/>
          <p:cNvSpPr/>
          <p:nvPr/>
        </p:nvSpPr>
        <p:spPr>
          <a:xfrm>
            <a:off x="900000" y="4320000"/>
            <a:ext cx="7560000" cy="360"/>
          </a:xfrm>
          <a:prstGeom prst="line">
            <a:avLst/>
          </a:prstGeom>
          <a:ln w="72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Line 10"/>
          <p:cNvSpPr/>
          <p:nvPr/>
        </p:nvSpPr>
        <p:spPr>
          <a:xfrm flipV="1">
            <a:off x="701784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Line 11"/>
          <p:cNvSpPr/>
          <p:nvPr/>
        </p:nvSpPr>
        <p:spPr>
          <a:xfrm flipV="1">
            <a:off x="4427280" y="4140000"/>
            <a:ext cx="180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Line 12"/>
          <p:cNvSpPr/>
          <p:nvPr/>
        </p:nvSpPr>
        <p:spPr>
          <a:xfrm flipV="1">
            <a:off x="183636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CustomShape 17"/>
          <p:cNvSpPr/>
          <p:nvPr/>
        </p:nvSpPr>
        <p:spPr>
          <a:xfrm>
            <a:off x="1620000" y="4500000"/>
            <a:ext cx="537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CustomShape 18"/>
          <p:cNvSpPr/>
          <p:nvPr/>
        </p:nvSpPr>
        <p:spPr>
          <a:xfrm>
            <a:off x="4032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CustomShape 19"/>
          <p:cNvSpPr/>
          <p:nvPr/>
        </p:nvSpPr>
        <p:spPr>
          <a:xfrm>
            <a:off x="6696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CustomShape 20"/>
          <p:cNvSpPr/>
          <p:nvPr/>
        </p:nvSpPr>
        <p:spPr>
          <a:xfrm>
            <a:off x="7308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2024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2"/>
          <a:stretch/>
        </p:blipFill>
        <p:spPr>
          <a:xfrm>
            <a:off x="2710800" y="3672360"/>
            <a:ext cx="382680" cy="5274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183" name="" descr=""/>
          <p:cNvPicPr/>
          <p:nvPr/>
        </p:nvPicPr>
        <p:blipFill>
          <a:blip r:embed="rId3"/>
          <a:stretch/>
        </p:blipFill>
        <p:spPr>
          <a:xfrm>
            <a:off x="1599840" y="3702240"/>
            <a:ext cx="485640" cy="33840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4"/>
          <a:stretch/>
        </p:blipFill>
        <p:spPr>
          <a:xfrm>
            <a:off x="4559760" y="3744000"/>
            <a:ext cx="730080" cy="393480"/>
          </a:xfrm>
          <a:prstGeom prst="rect">
            <a:avLst/>
          </a:prstGeom>
          <a:ln w="0">
            <a:noFill/>
          </a:ln>
        </p:spPr>
      </p:pic>
      <p:pic>
        <p:nvPicPr>
          <p:cNvPr id="185" name="" descr=""/>
          <p:cNvPicPr/>
          <p:nvPr/>
        </p:nvPicPr>
        <p:blipFill>
          <a:blip r:embed="rId5"/>
          <a:stretch/>
        </p:blipFill>
        <p:spPr>
          <a:xfrm>
            <a:off x="5482080" y="3744000"/>
            <a:ext cx="421920" cy="378360"/>
          </a:xfrm>
          <a:prstGeom prst="rect">
            <a:avLst/>
          </a:prstGeom>
          <a:ln w="0">
            <a:noFill/>
          </a:ln>
        </p:spPr>
      </p:pic>
      <p:pic>
        <p:nvPicPr>
          <p:cNvPr id="186" name="" descr=""/>
          <p:cNvPicPr/>
          <p:nvPr/>
        </p:nvPicPr>
        <p:blipFill>
          <a:blip r:embed="rId6"/>
          <a:stretch/>
        </p:blipFill>
        <p:spPr>
          <a:xfrm>
            <a:off x="6048000" y="3069360"/>
            <a:ext cx="688680" cy="566640"/>
          </a:xfrm>
          <a:prstGeom prst="rect">
            <a:avLst/>
          </a:prstGeom>
          <a:ln w="0">
            <a:noFill/>
          </a:ln>
        </p:spPr>
      </p:pic>
      <p:pic>
        <p:nvPicPr>
          <p:cNvPr id="187" name="" descr=""/>
          <p:cNvPicPr/>
          <p:nvPr/>
        </p:nvPicPr>
        <p:blipFill>
          <a:blip r:embed="rId7"/>
          <a:stretch/>
        </p:blipFill>
        <p:spPr>
          <a:xfrm>
            <a:off x="5998320" y="3607200"/>
            <a:ext cx="734760" cy="604800"/>
          </a:xfrm>
          <a:prstGeom prst="rect">
            <a:avLst/>
          </a:prstGeom>
          <a:ln w="0">
            <a:noFill/>
          </a:ln>
        </p:spPr>
      </p:pic>
      <p:sp>
        <p:nvSpPr>
          <p:cNvPr id="188" name=""/>
          <p:cNvSpPr txBox="1"/>
          <p:nvPr/>
        </p:nvSpPr>
        <p:spPr>
          <a:xfrm>
            <a:off x="360000" y="900000"/>
            <a:ext cx="3420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100" spc="-1" strike="noStrike">
                <a:solidFill>
                  <a:srgbClr val="000000"/>
                </a:solidFill>
                <a:latin typeface="Arial"/>
              </a:rPr>
              <a:t>A l’égyptienne</a:t>
            </a:r>
            <a:endParaRPr b="0" lang="fr-FR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"/>
          <p:cNvSpPr/>
          <p:nvPr/>
        </p:nvSpPr>
        <p:spPr>
          <a:xfrm flipH="1">
            <a:off x="360000" y="1251000"/>
            <a:ext cx="1260000" cy="234900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"/>
          <p:cNvSpPr/>
          <p:nvPr/>
        </p:nvSpPr>
        <p:spPr>
          <a:xfrm>
            <a:off x="1620000" y="1251000"/>
            <a:ext cx="3240000" cy="1449000"/>
          </a:xfrm>
          <a:prstGeom prst="line">
            <a:avLst/>
          </a:prstGeom>
          <a:ln w="36000">
            <a:solidFill>
              <a:srgbClr val="00a9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CustomShape 21"/>
          <p:cNvSpPr/>
          <p:nvPr/>
        </p:nvSpPr>
        <p:spPr>
          <a:xfrm>
            <a:off x="-72000" y="3636000"/>
            <a:ext cx="93600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- 1700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8"/>
          <a:srcRect l="3553" t="5339" r="6976" b="5753"/>
          <a:stretch/>
        </p:blipFill>
        <p:spPr>
          <a:xfrm>
            <a:off x="6728400" y="3284640"/>
            <a:ext cx="435960" cy="675720"/>
          </a:xfrm>
          <a:prstGeom prst="rect">
            <a:avLst/>
          </a:prstGeom>
          <a:ln w="0">
            <a:noFill/>
          </a:ln>
        </p:spPr>
      </p:pic>
      <p:pic>
        <p:nvPicPr>
          <p:cNvPr id="193" name="" descr=""/>
          <p:cNvPicPr/>
          <p:nvPr/>
        </p:nvPicPr>
        <p:blipFill>
          <a:blip r:embed="rId9"/>
          <a:stretch/>
        </p:blipFill>
        <p:spPr>
          <a:xfrm>
            <a:off x="1620360" y="1692000"/>
            <a:ext cx="653400" cy="12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35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CustomShape 42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Shape 19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Shape 20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660D483-7F82-4546-AE0B-0AF12B9A8F85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CustomShape 43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égyptienne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51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CustomShape 52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Shape 33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Shape 34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0CFC113-AF2E-440D-A6F3-38175F823FF2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CustomShape 53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égyptienne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5835600" y="1256400"/>
            <a:ext cx="1614960" cy="2727720"/>
          </a:xfrm>
          <a:prstGeom prst="rect">
            <a:avLst/>
          </a:prstGeom>
          <a:ln w="0">
            <a:noFill/>
          </a:ln>
        </p:spPr>
      </p:pic>
      <p:sp>
        <p:nvSpPr>
          <p:cNvPr id="205" name=""/>
          <p:cNvSpPr txBox="1"/>
          <p:nvPr/>
        </p:nvSpPr>
        <p:spPr>
          <a:xfrm>
            <a:off x="1087920" y="1984320"/>
            <a:ext cx="384408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Multiplier uniquement en doublant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Voyons cela avec           365 x 76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54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CustomShape 55"/>
          <p:cNvSpPr/>
          <p:nvPr/>
        </p:nvSpPr>
        <p:spPr>
          <a:xfrm>
            <a:off x="1925640" y="242424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Shape 35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Shape 36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425ABB2-8373-4220-88FB-B594DCE0FC1A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56"/>
          <p:cNvSpPr/>
          <p:nvPr/>
        </p:nvSpPr>
        <p:spPr>
          <a:xfrm>
            <a:off x="2736000" y="239760"/>
            <a:ext cx="432000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La méthode égyptienne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"/>
          <p:cNvSpPr txBox="1"/>
          <p:nvPr/>
        </p:nvSpPr>
        <p:spPr>
          <a:xfrm>
            <a:off x="1915920" y="1407960"/>
            <a:ext cx="5860080" cy="290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A vous de faire : 52 x 37     48 x 29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Pas besoin des tables de multiplication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Mais avec beaucoup d’additions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- Une méthode qui sert aussi pour la division !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4" descr="Carte du monde png carte du monde transparente arrière-plan image 1"/>
          <p:cNvPicPr/>
          <p:nvPr/>
        </p:nvPicPr>
        <p:blipFill>
          <a:blip r:embed="rId1"/>
          <a:stretch/>
        </p:blipFill>
        <p:spPr>
          <a:xfrm>
            <a:off x="756000" y="287280"/>
            <a:ext cx="7552800" cy="5032440"/>
          </a:xfrm>
          <a:prstGeom prst="rect">
            <a:avLst/>
          </a:prstGeom>
          <a:ln w="0">
            <a:noFill/>
          </a:ln>
        </p:spPr>
      </p:pic>
      <p:sp>
        <p:nvSpPr>
          <p:cNvPr id="213" name="TextShape 12"/>
          <p:cNvSpPr/>
          <p:nvPr/>
        </p:nvSpPr>
        <p:spPr>
          <a:xfrm>
            <a:off x="3124080" y="4767120"/>
            <a:ext cx="288576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http://aventureducalcul.fr</a:t>
            </a:r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Shape 13"/>
          <p:cNvSpPr/>
          <p:nvPr/>
        </p:nvSpPr>
        <p:spPr>
          <a:xfrm>
            <a:off x="6553080" y="4767120"/>
            <a:ext cx="2124000" cy="2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7FE4C2F9-EF38-48B6-A61A-7356881ECCA4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fr-F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CustomShape 29"/>
          <p:cNvSpPr/>
          <p:nvPr/>
        </p:nvSpPr>
        <p:spPr>
          <a:xfrm>
            <a:off x="609480" y="51480"/>
            <a:ext cx="8219880" cy="8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Line 17"/>
          <p:cNvSpPr/>
          <p:nvPr/>
        </p:nvSpPr>
        <p:spPr>
          <a:xfrm>
            <a:off x="900000" y="4320000"/>
            <a:ext cx="7560000" cy="360"/>
          </a:xfrm>
          <a:prstGeom prst="line">
            <a:avLst/>
          </a:prstGeom>
          <a:ln w="72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Line 18"/>
          <p:cNvSpPr/>
          <p:nvPr/>
        </p:nvSpPr>
        <p:spPr>
          <a:xfrm flipV="1">
            <a:off x="701784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Line 19"/>
          <p:cNvSpPr/>
          <p:nvPr/>
        </p:nvSpPr>
        <p:spPr>
          <a:xfrm flipV="1">
            <a:off x="4427280" y="4140000"/>
            <a:ext cx="180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Line 20"/>
          <p:cNvSpPr/>
          <p:nvPr/>
        </p:nvSpPr>
        <p:spPr>
          <a:xfrm flipV="1">
            <a:off x="1836360" y="4140000"/>
            <a:ext cx="2160" cy="360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CustomShape 31"/>
          <p:cNvSpPr/>
          <p:nvPr/>
        </p:nvSpPr>
        <p:spPr>
          <a:xfrm>
            <a:off x="1620000" y="4500000"/>
            <a:ext cx="537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CustomShape 32"/>
          <p:cNvSpPr/>
          <p:nvPr/>
        </p:nvSpPr>
        <p:spPr>
          <a:xfrm>
            <a:off x="4032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CustomShape 33"/>
          <p:cNvSpPr/>
          <p:nvPr/>
        </p:nvSpPr>
        <p:spPr>
          <a:xfrm>
            <a:off x="6696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2000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CustomShape 34"/>
          <p:cNvSpPr/>
          <p:nvPr/>
        </p:nvSpPr>
        <p:spPr>
          <a:xfrm>
            <a:off x="7308000" y="4500000"/>
            <a:ext cx="82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2024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2"/>
          <a:stretch/>
        </p:blipFill>
        <p:spPr>
          <a:xfrm>
            <a:off x="2710800" y="3672360"/>
            <a:ext cx="382680" cy="5274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25" name="" descr=""/>
          <p:cNvPicPr/>
          <p:nvPr/>
        </p:nvPicPr>
        <p:blipFill>
          <a:blip r:embed="rId3"/>
          <a:stretch/>
        </p:blipFill>
        <p:spPr>
          <a:xfrm>
            <a:off x="1599840" y="3702240"/>
            <a:ext cx="485640" cy="338400"/>
          </a:xfrm>
          <a:prstGeom prst="rect">
            <a:avLst/>
          </a:prstGeom>
          <a:ln w="0">
            <a:noFill/>
          </a:ln>
        </p:spPr>
      </p:pic>
      <p:pic>
        <p:nvPicPr>
          <p:cNvPr id="226" name="" descr=""/>
          <p:cNvPicPr/>
          <p:nvPr/>
        </p:nvPicPr>
        <p:blipFill>
          <a:blip r:embed="rId4"/>
          <a:stretch/>
        </p:blipFill>
        <p:spPr>
          <a:xfrm>
            <a:off x="4559760" y="3744000"/>
            <a:ext cx="730080" cy="393480"/>
          </a:xfrm>
          <a:prstGeom prst="rect">
            <a:avLst/>
          </a:prstGeom>
          <a:ln w="0">
            <a:noFill/>
          </a:ln>
        </p:spPr>
      </p:pic>
      <p:pic>
        <p:nvPicPr>
          <p:cNvPr id="227" name="" descr=""/>
          <p:cNvPicPr/>
          <p:nvPr/>
        </p:nvPicPr>
        <p:blipFill>
          <a:blip r:embed="rId5"/>
          <a:stretch/>
        </p:blipFill>
        <p:spPr>
          <a:xfrm>
            <a:off x="5482080" y="3744000"/>
            <a:ext cx="421920" cy="378360"/>
          </a:xfrm>
          <a:prstGeom prst="rect">
            <a:avLst/>
          </a:prstGeom>
          <a:ln w="0">
            <a:noFill/>
          </a:ln>
        </p:spPr>
      </p:pic>
      <p:pic>
        <p:nvPicPr>
          <p:cNvPr id="228" name="" descr=""/>
          <p:cNvPicPr/>
          <p:nvPr/>
        </p:nvPicPr>
        <p:blipFill>
          <a:blip r:embed="rId6"/>
          <a:stretch/>
        </p:blipFill>
        <p:spPr>
          <a:xfrm>
            <a:off x="6048000" y="3069360"/>
            <a:ext cx="688680" cy="566640"/>
          </a:xfrm>
          <a:prstGeom prst="rect">
            <a:avLst/>
          </a:prstGeom>
          <a:ln w="0">
            <a:noFill/>
          </a:ln>
        </p:spPr>
      </p:pic>
      <p:pic>
        <p:nvPicPr>
          <p:cNvPr id="229" name="" descr=""/>
          <p:cNvPicPr/>
          <p:nvPr/>
        </p:nvPicPr>
        <p:blipFill>
          <a:blip r:embed="rId7"/>
          <a:stretch/>
        </p:blipFill>
        <p:spPr>
          <a:xfrm>
            <a:off x="5998320" y="3607200"/>
            <a:ext cx="734760" cy="604800"/>
          </a:xfrm>
          <a:prstGeom prst="rect">
            <a:avLst/>
          </a:prstGeom>
          <a:ln w="0">
            <a:noFill/>
          </a:ln>
        </p:spPr>
      </p:pic>
      <p:sp>
        <p:nvSpPr>
          <p:cNvPr id="230" name=""/>
          <p:cNvSpPr txBox="1"/>
          <p:nvPr/>
        </p:nvSpPr>
        <p:spPr>
          <a:xfrm>
            <a:off x="609480" y="900000"/>
            <a:ext cx="2990520" cy="5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100" spc="-1" strike="noStrike">
                <a:solidFill>
                  <a:srgbClr val="000000"/>
                </a:solidFill>
                <a:latin typeface="Arial"/>
              </a:rPr>
              <a:t>Per gelosia</a:t>
            </a:r>
            <a:endParaRPr b="0" lang="fr-FR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"/>
          <p:cNvSpPr/>
          <p:nvPr/>
        </p:nvSpPr>
        <p:spPr>
          <a:xfrm>
            <a:off x="2340000" y="1440000"/>
            <a:ext cx="1440000" cy="2520000"/>
          </a:xfrm>
          <a:prstGeom prst="line">
            <a:avLst/>
          </a:prstGeom>
          <a:ln w="36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"/>
          <p:cNvSpPr/>
          <p:nvPr/>
        </p:nvSpPr>
        <p:spPr>
          <a:xfrm>
            <a:off x="2340000" y="1440000"/>
            <a:ext cx="3420000" cy="1368000"/>
          </a:xfrm>
          <a:prstGeom prst="line">
            <a:avLst/>
          </a:prstGeom>
          <a:ln w="36000">
            <a:solidFill>
              <a:srgbClr val="00a9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8"/>
          <a:stretch/>
        </p:blipFill>
        <p:spPr>
          <a:xfrm>
            <a:off x="3600000" y="2592000"/>
            <a:ext cx="1542600" cy="1152000"/>
          </a:xfrm>
          <a:prstGeom prst="rect">
            <a:avLst/>
          </a:prstGeom>
          <a:ln w="0">
            <a:noFill/>
          </a:ln>
        </p:spPr>
      </p:pic>
      <p:pic>
        <p:nvPicPr>
          <p:cNvPr id="234" name="" descr=""/>
          <p:cNvPicPr/>
          <p:nvPr/>
        </p:nvPicPr>
        <p:blipFill>
          <a:blip r:embed="rId9"/>
          <a:srcRect l="3553" t="5339" r="6976" b="5753"/>
          <a:stretch/>
        </p:blipFill>
        <p:spPr>
          <a:xfrm>
            <a:off x="6728400" y="3284640"/>
            <a:ext cx="435960" cy="67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13450</TotalTime>
  <Application>LibreOffice/7.6.4.1$Windows_X86_64 LibreOffice_project/e19e193f88cd6c0525a17fb7a176ed8e6a3e2aa1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2023-10-02T20:36:49Z</dcterms:created>
  <dc:creator>Pierre Huguet</dc:creator>
  <dc:description/>
  <dc:language>fr-FR</dc:language>
  <cp:lastModifiedBy/>
  <cp:lastPrinted>2023-11-05T14:41:53Z</cp:lastPrinted>
  <dcterms:modified xsi:type="dcterms:W3CDTF">2024-01-19T10:08:20Z</dcterms:modified>
  <cp:revision>591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2</vt:r8>
  </property>
  <property fmtid="{D5CDD505-2E9C-101B-9397-08002B2CF9AE}" pid="3" name="PresentationFormat">
    <vt:lpwstr>Affichage à l'écran (16:9)</vt:lpwstr>
  </property>
  <property fmtid="{D5CDD505-2E9C-101B-9397-08002B2CF9AE}" pid="4" name="Slides">
    <vt:r8>69</vt:r8>
  </property>
</Properties>
</file>