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32.xml" ContentType="application/vnd.openxmlformats-officedocument.presentationml.notesSlide+xml"/>
  <Override PartName="/ppt/notesSlides/_rels/notesSlide3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gif" ContentType="image/gif"/>
  <Override PartName="/ppt/media/image53.png" ContentType="image/png"/>
  <Override PartName="/ppt/media/image31.png" ContentType="image/png"/>
  <Override PartName="/ppt/media/image4.png" ContentType="image/png"/>
  <Override PartName="/ppt/media/image51.png" ContentType="image/png"/>
  <Override PartName="/ppt/media/image2.png" ContentType="image/png"/>
  <Override PartName="/ppt/media/image38.png" ContentType="image/png"/>
  <Override PartName="/ppt/media/image6.jpeg" ContentType="image/jpeg"/>
  <Override PartName="/ppt/media/image3.png" ContentType="image/png"/>
  <Override PartName="/ppt/media/image30.png" ContentType="image/png"/>
  <Override PartName="/ppt/media/image5.png" ContentType="image/png"/>
  <Override PartName="/ppt/media/image10.png" ContentType="image/png"/>
  <Override PartName="/ppt/media/image32.png" ContentType="image/png"/>
  <Override PartName="/ppt/media/image7.png" ContentType="image/png"/>
  <Override PartName="/ppt/media/image34.png" ContentType="image/png"/>
  <Override PartName="/ppt/media/image56.png" ContentType="image/png"/>
  <Override PartName="/ppt/media/image8.png" ContentType="image/png"/>
  <Override PartName="/ppt/media/image35.png" ContentType="image/png"/>
  <Override PartName="/ppt/media/image57.png" ContentType="image/png"/>
  <Override PartName="/ppt/media/image14.gif" ContentType="image/gif"/>
  <Override PartName="/ppt/media/image42.png" ContentType="image/png"/>
  <Override PartName="/ppt/media/image9.gif" ContentType="image/gif"/>
  <Override PartName="/ppt/media/image64.png" ContentType="image/png"/>
  <Override PartName="/ppt/media/image11.gif" ContentType="image/gif"/>
  <Override PartName="/ppt/media/image61.png" ContentType="image/png"/>
  <Override PartName="/ppt/media/image12.gif" ContentType="image/gif"/>
  <Override PartName="/ppt/media/image40.png" ContentType="image/png"/>
  <Override PartName="/ppt/media/image13.gif" ContentType="image/gif"/>
  <Override PartName="/ppt/media/image41.png" ContentType="image/png"/>
  <Override PartName="/ppt/media/image15.gif" ContentType="image/gif"/>
  <Override PartName="/ppt/media/image21.png" ContentType="image/png"/>
  <Override PartName="/ppt/media/image43.png" ContentType="image/png"/>
  <Override PartName="/ppt/media/image16.gif" ContentType="image/gif"/>
  <Override PartName="/ppt/media/image22.png" ContentType="image/png"/>
  <Override PartName="/ppt/media/image44.png" ContentType="image/png"/>
  <Override PartName="/ppt/media/image17.gif" ContentType="image/gif"/>
  <Override PartName="/ppt/media/image23.png" ContentType="image/png"/>
  <Override PartName="/ppt/media/image45.png" ContentType="image/png"/>
  <Override PartName="/ppt/media/image18.png" ContentType="image/png"/>
  <Override PartName="/ppt/media/image19.gif" ContentType="image/gif"/>
  <Override PartName="/ppt/media/image25.png" ContentType="image/png"/>
  <Override PartName="/ppt/media/image47.png" ContentType="image/png"/>
  <Override PartName="/ppt/media/image20.jpeg" ContentType="image/jpeg"/>
  <Override PartName="/ppt/media/image29.png" ContentType="image/png"/>
  <Override PartName="/ppt/media/image24.png" ContentType="image/png"/>
  <Override PartName="/ppt/media/image46.png" ContentType="image/png"/>
  <Override PartName="/ppt/media/image26.png" ContentType="image/png"/>
  <Override PartName="/ppt/media/image48.png" ContentType="image/png"/>
  <Override PartName="/ppt/media/image27.png" ContentType="image/png"/>
  <Override PartName="/ppt/media/image49.png" ContentType="image/png"/>
  <Override PartName="/ppt/media/image28.png" ContentType="image/png"/>
  <Override PartName="/ppt/media/image54.jpeg" ContentType="image/jpeg"/>
  <Override PartName="/ppt/media/image33.png" ContentType="image/png"/>
  <Override PartName="/ppt/media/image55.png" ContentType="image/png"/>
  <Override PartName="/ppt/media/image36.png" ContentType="image/png"/>
  <Override PartName="/ppt/media/image58.png" ContentType="image/png"/>
  <Override PartName="/ppt/media/image37.png" ContentType="image/png"/>
  <Override PartName="/ppt/media/image59.png" ContentType="image/png"/>
  <Override PartName="/ppt/media/image39.png" ContentType="image/png"/>
  <Override PartName="/ppt/media/image50.png" ContentType="image/png"/>
  <Override PartName="/ppt/media/image52.jpeg" ContentType="image/jpeg"/>
  <Override PartName="/ppt/media/image60.png" ContentType="image/png"/>
  <Override PartName="/ppt/media/image62.jpeg" ContentType="image/jpeg"/>
  <Override PartName="/ppt/media/image63.jpeg" ContentType="image/jpeg"/>
  <Override PartName="/ppt/media/image65.png" ContentType="image/png"/>
  <Override PartName="/ppt/media/image66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57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59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4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55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56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57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58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59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52.xml.rels" ContentType="application/vnd.openxmlformats-package.relationships+xml"/>
  <Override PartName="/ppt/slides/_rels/slide30.xml.rels" ContentType="application/vnd.openxmlformats-package.relationships+xml"/>
  <Override PartName="/ppt/slides/_rels/slide53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CD03DDB-D681-4A85-9678-07EA456D750A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C23C39-D1D0-44F2-995E-E50F00D0CF77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8ACAE9-75FE-42DE-AFD4-6B9544D2379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464248-D934-45DF-A66B-7BD5208CAD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C119A4-128F-461A-8281-0EBEC8BF1CB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144D37-ACF2-41F3-BF1C-5E1B190367E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64F623-64F7-4732-98D1-C3020A68B4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B7E5B8-C477-4D06-AD08-79040213F4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E5E0E6-B712-4225-932E-5CDA98B82B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C4449D-796A-416B-AA2E-BC3CF5F016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BEAC44-2996-4A4D-BE93-6F6828792A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966BAB-6814-4870-9E9F-30DF65FD44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329D400-F9D3-4045-ACC9-881CC67756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02EFB0-1886-4B7E-89F6-EB15E2575F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21947D-EB92-4D63-ABD2-B0958C0F35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2E2C023-5991-4C70-9522-CBDBE0AF92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2FFA783-A5A9-4234-8025-F415B23785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130202F-9B35-4B21-A460-7D17C56DE73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29D1E2-2B3B-49AD-B474-12721517D62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116A42-4A07-4CCE-ACF4-6A6BF30865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8E936B-43BE-4840-9525-B3722F6651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41A44C-B48A-45D3-9218-A26144391EE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D58438-7019-4327-A0D3-8844FB0B56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A2C63F-D06F-4DBA-916D-E13529FFED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77BA73-3818-414E-805D-BE44E7ABFA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A96D0D-4B03-464D-ACEF-319828CE42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2"/>
          <a:stretch/>
        </p:blipFill>
        <p:spPr>
          <a:xfrm>
            <a:off x="8460360" y="123480"/>
            <a:ext cx="503640" cy="6534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&lt;pied de page&gt;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A83D1D-83F7-4ED1-A437-48BCED5D830E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6" descr=""/>
          <p:cNvPicPr/>
          <p:nvPr/>
        </p:nvPicPr>
        <p:blipFill>
          <a:blip r:embed="rId2"/>
          <a:stretch/>
        </p:blipFill>
        <p:spPr>
          <a:xfrm>
            <a:off x="8460360" y="123480"/>
            <a:ext cx="503640" cy="65340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&lt;pied de page&gt;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98B65CA-B9B0-447E-89D2-0713757C59DC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aventureducalcul.fr/" TargetMode="External"/><Relationship Id="rId2" Type="http://schemas.openxmlformats.org/officeDocument/2006/relationships/hyperlink" Target="http://aventureducalcul/session1/resources" TargetMode="External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6" Type="http://schemas.openxmlformats.org/officeDocument/2006/relationships/image" Target="../media/image17.gif"/><Relationship Id="rId7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2.png"/><Relationship Id="rId13" Type="http://schemas.openxmlformats.org/officeDocument/2006/relationships/image" Target="../media/image32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2.png"/><Relationship Id="rId17" Type="http://schemas.openxmlformats.org/officeDocument/2006/relationships/image" Target="../media/image32.png"/><Relationship Id="rId1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8.png"/><Relationship Id="rId8" Type="http://schemas.openxmlformats.org/officeDocument/2006/relationships/image" Target="../media/image35.png"/><Relationship Id="rId9" Type="http://schemas.openxmlformats.org/officeDocument/2006/relationships/image" Target="../media/image33.png"/><Relationship Id="rId10" Type="http://schemas.openxmlformats.org/officeDocument/2006/relationships/image" Target="../media/image32.png"/><Relationship Id="rId11" Type="http://schemas.openxmlformats.org/officeDocument/2006/relationships/image" Target="../media/image31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32.png"/><Relationship Id="rId16" Type="http://schemas.openxmlformats.org/officeDocument/2006/relationships/image" Target="../media/image42.png"/><Relationship Id="rId17" Type="http://schemas.openxmlformats.org/officeDocument/2006/relationships/image" Target="../media/image32.png"/><Relationship Id="rId18" Type="http://schemas.openxmlformats.org/officeDocument/2006/relationships/image" Target="../media/image3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1.png"/><Relationship Id="rId22" Type="http://schemas.openxmlformats.org/officeDocument/2006/relationships/image" Target="../media/image32.png"/><Relationship Id="rId23" Type="http://schemas.openxmlformats.org/officeDocument/2006/relationships/image" Target="../media/image45.png"/><Relationship Id="rId24" Type="http://schemas.openxmlformats.org/officeDocument/2006/relationships/image" Target="../media/image45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34.png"/><Relationship Id="rId28" Type="http://schemas.openxmlformats.org/officeDocument/2006/relationships/image" Target="../media/image47.png"/><Relationship Id="rId29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7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8.png"/><Relationship Id="rId6" Type="http://schemas.openxmlformats.org/officeDocument/2006/relationships/image" Target="../media/image48.png"/><Relationship Id="rId7" Type="http://schemas.openxmlformats.org/officeDocument/2006/relationships/image" Target="../media/image48.png"/><Relationship Id="rId8" Type="http://schemas.openxmlformats.org/officeDocument/2006/relationships/image" Target="../media/image48.png"/><Relationship Id="rId9" Type="http://schemas.openxmlformats.org/officeDocument/2006/relationships/image" Target="../media/image48.png"/><Relationship Id="rId10" Type="http://schemas.openxmlformats.org/officeDocument/2006/relationships/image" Target="../media/image35.png"/><Relationship Id="rId11" Type="http://schemas.openxmlformats.org/officeDocument/2006/relationships/image" Target="../media/image34.png"/><Relationship Id="rId12" Type="http://schemas.openxmlformats.org/officeDocument/2006/relationships/image" Target="../media/image49.png"/><Relationship Id="rId13" Type="http://schemas.openxmlformats.org/officeDocument/2006/relationships/image" Target="../media/image34.png"/><Relationship Id="rId14" Type="http://schemas.openxmlformats.org/officeDocument/2006/relationships/image" Target="../media/image38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5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8.png"/><Relationship Id="rId22" Type="http://schemas.openxmlformats.org/officeDocument/2006/relationships/image" Target="../media/image35.png"/><Relationship Id="rId23" Type="http://schemas.openxmlformats.org/officeDocument/2006/relationships/image" Target="../media/image35.png"/><Relationship Id="rId24" Type="http://schemas.openxmlformats.org/officeDocument/2006/relationships/image" Target="../media/image35.png"/><Relationship Id="rId25" Type="http://schemas.openxmlformats.org/officeDocument/2006/relationships/image" Target="../media/image34.png"/><Relationship Id="rId26" Type="http://schemas.openxmlformats.org/officeDocument/2006/relationships/image" Target="../media/image33.png"/><Relationship Id="rId27" Type="http://schemas.openxmlformats.org/officeDocument/2006/relationships/image" Target="../media/image32.png"/><Relationship Id="rId28" Type="http://schemas.openxmlformats.org/officeDocument/2006/relationships/image" Target="../media/image31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32.png"/><Relationship Id="rId33" Type="http://schemas.openxmlformats.org/officeDocument/2006/relationships/image" Target="../media/image42.png"/><Relationship Id="rId34" Type="http://schemas.openxmlformats.org/officeDocument/2006/relationships/image" Target="../media/image32.png"/><Relationship Id="rId35" Type="http://schemas.openxmlformats.org/officeDocument/2006/relationships/image" Target="../media/image32.png"/><Relationship Id="rId36" Type="http://schemas.openxmlformats.org/officeDocument/2006/relationships/image" Target="../media/image43.png"/><Relationship Id="rId37" Type="http://schemas.openxmlformats.org/officeDocument/2006/relationships/image" Target="../media/image44.png"/><Relationship Id="rId38" Type="http://schemas.openxmlformats.org/officeDocument/2006/relationships/image" Target="../media/image41.png"/><Relationship Id="rId39" Type="http://schemas.openxmlformats.org/officeDocument/2006/relationships/image" Target="../media/image32.png"/><Relationship Id="rId40" Type="http://schemas.openxmlformats.org/officeDocument/2006/relationships/image" Target="../media/image32.png"/><Relationship Id="rId41" Type="http://schemas.openxmlformats.org/officeDocument/2006/relationships/image" Target="../media/image33.png"/><Relationship Id="rId42" Type="http://schemas.openxmlformats.org/officeDocument/2006/relationships/image" Target="../media/image32.png"/><Relationship Id="rId43" Type="http://schemas.openxmlformats.org/officeDocument/2006/relationships/image" Target="../media/image45.png"/><Relationship Id="rId44" Type="http://schemas.openxmlformats.org/officeDocument/2006/relationships/image" Target="../media/image45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6.png"/><Relationship Id="rId48" Type="http://schemas.openxmlformats.org/officeDocument/2006/relationships/image" Target="../media/image50.png"/><Relationship Id="rId49" Type="http://schemas.openxmlformats.org/officeDocument/2006/relationships/image" Target="../media/image50.png"/><Relationship Id="rId50" Type="http://schemas.openxmlformats.org/officeDocument/2006/relationships/image" Target="../media/image50.png"/><Relationship Id="rId51" Type="http://schemas.openxmlformats.org/officeDocument/2006/relationships/image" Target="../media/image50.png"/><Relationship Id="rId52" Type="http://schemas.openxmlformats.org/officeDocument/2006/relationships/image" Target="../media/image34.png"/><Relationship Id="rId5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2.jpe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1.pn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6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56.png"/><Relationship Id="rId3" Type="http://schemas.openxmlformats.org/officeDocument/2006/relationships/image" Target="../media/image58.png"/><Relationship Id="rId4" Type="http://schemas.openxmlformats.org/officeDocument/2006/relationships/image" Target="../media/image57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59.png"/><Relationship Id="rId3" Type="http://schemas.openxmlformats.org/officeDocument/2006/relationships/image" Target="../media/image56.png"/><Relationship Id="rId4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5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5" Type="http://schemas.openxmlformats.org/officeDocument/2006/relationships/image" Target="../media/image61.png"/><Relationship Id="rId6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hyperlink" Target="https://hal.science/hal-01464482/document" TargetMode="External"/><Relationship Id="rId3" Type="http://schemas.openxmlformats.org/officeDocument/2006/relationships/hyperlink" Target="https://hal.science/hal-01464482/document" TargetMode="External"/><Relationship Id="rId4" Type="http://schemas.openxmlformats.org/officeDocument/2006/relationships/hyperlink" Target="https://hal.science/hal-01464482/document" TargetMode="External"/><Relationship Id="rId5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12754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La numération</a:t>
            </a:r>
            <a:br>
              <a:rPr sz="44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(une heure en classe de 6°)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371600" y="2715840"/>
            <a:ext cx="6400440" cy="131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rgbClr val="8b8b8b"/>
                </a:solidFill>
                <a:latin typeface="Calibri"/>
              </a:rPr>
              <a:t>Yves Serra, Pierre Huguet</a:t>
            </a:r>
            <a:br>
              <a:rPr sz="3200"/>
            </a:br>
            <a:r>
              <a:rPr b="0" lang="fr-FR" sz="2600" spc="-1" strike="noStrike">
                <a:solidFill>
                  <a:srgbClr val="8b8b8b"/>
                </a:solidFill>
                <a:latin typeface="Calibri"/>
              </a:rPr>
              <a:t>avec le LOREM et le collège François Villon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ftr" idx="10"/>
          </p:nvPr>
        </p:nvSpPr>
        <p:spPr>
          <a:xfrm>
            <a:off x="539640" y="4767120"/>
            <a:ext cx="7920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ZoneTexte 5"/>
          <p:cNvSpPr/>
          <p:nvPr/>
        </p:nvSpPr>
        <p:spPr>
          <a:xfrm>
            <a:off x="1944360" y="3844440"/>
            <a:ext cx="5655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site web : 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http://aventureducalcul.fr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ressources : 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http://aventureducalcul.fr/session1/resources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548B7A-4A72-4818-98DE-17CBB90882AC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457200" y="162540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4363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quatre mille trois cent soixante trois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532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cinq 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92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quatre vingt douze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ou nonante deux 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	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152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cent cinquante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102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cent </a:t>
            </a:r>
            <a:r>
              <a:rPr b="0" lang="fr-FR" sz="2400" spc="-1" strike="sngStrike">
                <a:solidFill>
                  <a:srgbClr val="ff0000"/>
                </a:solidFill>
                <a:latin typeface="Calibri"/>
              </a:rPr>
              <a:t>zérante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moderne </a:t>
            </a:r>
            <a:br>
              <a:rPr sz="3200"/>
            </a:b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positionnelle, avec les chiffres indo-arabes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ZoneTexte 7"/>
          <p:cNvSpPr/>
          <p:nvPr/>
        </p:nvSpPr>
        <p:spPr>
          <a:xfrm rot="16200000">
            <a:off x="378360" y="1164240"/>
            <a:ext cx="77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centaines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ZoneTexte 8"/>
          <p:cNvSpPr/>
          <p:nvPr/>
        </p:nvSpPr>
        <p:spPr>
          <a:xfrm rot="16200000">
            <a:off x="578160" y="1208520"/>
            <a:ext cx="678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dizaines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ZoneTexte 9"/>
          <p:cNvSpPr/>
          <p:nvPr/>
        </p:nvSpPr>
        <p:spPr>
          <a:xfrm rot="16200000">
            <a:off x="798840" y="1261080"/>
            <a:ext cx="5616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unités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9" name="Groupe 12"/>
          <p:cNvGrpSpPr/>
          <p:nvPr/>
        </p:nvGrpSpPr>
        <p:grpSpPr>
          <a:xfrm>
            <a:off x="682200" y="1005480"/>
            <a:ext cx="472320" cy="3627000"/>
            <a:chOff x="682200" y="1005480"/>
            <a:chExt cx="472320" cy="3627000"/>
          </a:xfrm>
        </p:grpSpPr>
        <p:cxnSp>
          <p:nvCxnSpPr>
            <p:cNvPr id="170" name="Connecteur droit 5"/>
            <p:cNvCxnSpPr/>
            <p:nvPr/>
          </p:nvCxnSpPr>
          <p:spPr>
            <a:xfrm>
              <a:off x="84168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71" name="Connecteur droit 6"/>
            <p:cNvCxnSpPr/>
            <p:nvPr/>
          </p:nvCxnSpPr>
          <p:spPr>
            <a:xfrm>
              <a:off x="100224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72" name="Connecteur droit 10"/>
            <p:cNvCxnSpPr/>
            <p:nvPr/>
          </p:nvCxnSpPr>
          <p:spPr>
            <a:xfrm>
              <a:off x="115452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73" name="Connecteur droit 11"/>
            <p:cNvCxnSpPr/>
            <p:nvPr/>
          </p:nvCxnSpPr>
          <p:spPr>
            <a:xfrm>
              <a:off x="68220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</p:grpSp>
      <p:sp>
        <p:nvSpPr>
          <p:cNvPr id="174" name="ZoneTexte 14"/>
          <p:cNvSpPr/>
          <p:nvPr/>
        </p:nvSpPr>
        <p:spPr>
          <a:xfrm rot="16200000">
            <a:off x="298800" y="1233000"/>
            <a:ext cx="6289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milliers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5301CC-A388-4C90-8390-7AE0DB5A62D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 4" descr=""/>
          <p:cNvPicPr/>
          <p:nvPr/>
        </p:nvPicPr>
        <p:blipFill>
          <a:blip r:embed="rId1"/>
          <a:stretch/>
        </p:blipFill>
        <p:spPr>
          <a:xfrm>
            <a:off x="3810240" y="1841760"/>
            <a:ext cx="1541880" cy="1541880"/>
          </a:xfrm>
          <a:prstGeom prst="rect">
            <a:avLst/>
          </a:prstGeom>
          <a:ln w="0">
            <a:noFill/>
          </a:ln>
        </p:spPr>
      </p:pic>
      <p:sp>
        <p:nvSpPr>
          <p:cNvPr id="176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4FC7ED-4A49-4E7B-9055-E1FC49F08EF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 3" descr=""/>
          <p:cNvPicPr/>
          <p:nvPr/>
        </p:nvPicPr>
        <p:blipFill>
          <a:blip r:embed="rId1"/>
          <a:stretch/>
        </p:blipFill>
        <p:spPr>
          <a:xfrm>
            <a:off x="3813480" y="1841760"/>
            <a:ext cx="1535400" cy="1541880"/>
          </a:xfrm>
          <a:prstGeom prst="rect">
            <a:avLst/>
          </a:prstGeom>
          <a:ln w="0">
            <a:noFill/>
          </a:ln>
        </p:spPr>
      </p:pic>
      <p:sp>
        <p:nvSpPr>
          <p:cNvPr id="178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815858-7373-464A-A355-90B77DEC9D0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 4" descr=""/>
          <p:cNvPicPr/>
          <p:nvPr/>
        </p:nvPicPr>
        <p:blipFill>
          <a:blip r:embed="rId1"/>
          <a:stretch/>
        </p:blipFill>
        <p:spPr>
          <a:xfrm>
            <a:off x="3810240" y="1841760"/>
            <a:ext cx="1541880" cy="1541880"/>
          </a:xfrm>
          <a:prstGeom prst="rect">
            <a:avLst/>
          </a:prstGeom>
          <a:ln w="0">
            <a:noFill/>
          </a:ln>
        </p:spPr>
      </p:pic>
      <p:sp>
        <p:nvSpPr>
          <p:cNvPr id="180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4C60C8-BA13-409B-BC4E-D882CC4D4F25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 3" descr=""/>
          <p:cNvPicPr/>
          <p:nvPr/>
        </p:nvPicPr>
        <p:blipFill>
          <a:blip r:embed="rId1"/>
          <a:stretch/>
        </p:blipFill>
        <p:spPr>
          <a:xfrm>
            <a:off x="3813480" y="1845360"/>
            <a:ext cx="1535400" cy="1535400"/>
          </a:xfrm>
          <a:prstGeom prst="rect">
            <a:avLst/>
          </a:prstGeom>
          <a:ln w="0">
            <a:noFill/>
          </a:ln>
        </p:spPr>
      </p:pic>
      <p:sp>
        <p:nvSpPr>
          <p:cNvPr id="182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85DD97C-E247-48F9-9F3A-EB1007B01B72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 6" descr=""/>
          <p:cNvPicPr/>
          <p:nvPr/>
        </p:nvPicPr>
        <p:blipFill>
          <a:blip r:embed="rId1"/>
          <a:stretch/>
        </p:blipFill>
        <p:spPr>
          <a:xfrm>
            <a:off x="3810240" y="1841760"/>
            <a:ext cx="1541880" cy="1541880"/>
          </a:xfrm>
          <a:prstGeom prst="rect">
            <a:avLst/>
          </a:prstGeom>
          <a:ln w="0">
            <a:noFill/>
          </a:ln>
        </p:spPr>
      </p:pic>
      <p:sp>
        <p:nvSpPr>
          <p:cNvPr id="184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57EC93-B212-4C75-BE38-47042607C65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 3" descr=""/>
          <p:cNvPicPr/>
          <p:nvPr/>
        </p:nvPicPr>
        <p:blipFill>
          <a:blip r:embed="rId1"/>
          <a:stretch/>
        </p:blipFill>
        <p:spPr>
          <a:xfrm>
            <a:off x="3810240" y="1841760"/>
            <a:ext cx="1541880" cy="1541880"/>
          </a:xfrm>
          <a:prstGeom prst="rect">
            <a:avLst/>
          </a:prstGeom>
          <a:ln w="0">
            <a:noFill/>
          </a:ln>
        </p:spPr>
      </p:pic>
      <p:sp>
        <p:nvSpPr>
          <p:cNvPr id="186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9F7073B-1638-41C8-9CE8-8B96B1A60556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 6" descr=""/>
          <p:cNvPicPr/>
          <p:nvPr/>
        </p:nvPicPr>
        <p:blipFill>
          <a:blip r:embed="rId1"/>
          <a:stretch/>
        </p:blipFill>
        <p:spPr>
          <a:xfrm>
            <a:off x="3810240" y="1841760"/>
            <a:ext cx="1541880" cy="1541880"/>
          </a:xfrm>
          <a:prstGeom prst="rect">
            <a:avLst/>
          </a:prstGeom>
          <a:ln w="0">
            <a:noFill/>
          </a:ln>
        </p:spPr>
      </p:pic>
      <p:sp>
        <p:nvSpPr>
          <p:cNvPr id="188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E017DD-0A6E-4753-B868-2F84B78E7954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 4" descr=""/>
          <p:cNvPicPr/>
          <p:nvPr/>
        </p:nvPicPr>
        <p:blipFill>
          <a:blip r:embed="rId1"/>
          <a:stretch/>
        </p:blipFill>
        <p:spPr>
          <a:xfrm>
            <a:off x="1410480" y="1841760"/>
            <a:ext cx="1535400" cy="1541880"/>
          </a:xfrm>
          <a:prstGeom prst="rect">
            <a:avLst/>
          </a:prstGeom>
          <a:ln w="0">
            <a:noFill/>
          </a:ln>
        </p:spPr>
      </p:pic>
      <p:pic>
        <p:nvPicPr>
          <p:cNvPr id="190" name="Image 6" descr=""/>
          <p:cNvPicPr/>
          <p:nvPr/>
        </p:nvPicPr>
        <p:blipFill>
          <a:blip r:embed="rId2"/>
          <a:stretch/>
        </p:blipFill>
        <p:spPr>
          <a:xfrm>
            <a:off x="3756600" y="1851840"/>
            <a:ext cx="1535400" cy="1535400"/>
          </a:xfrm>
          <a:prstGeom prst="rect">
            <a:avLst/>
          </a:prstGeom>
          <a:ln w="0">
            <a:noFill/>
          </a:ln>
        </p:spPr>
      </p:pic>
      <p:pic>
        <p:nvPicPr>
          <p:cNvPr id="191" name="Image 9" descr=""/>
          <p:cNvPicPr/>
          <p:nvPr/>
        </p:nvPicPr>
        <p:blipFill>
          <a:blip r:embed="rId3"/>
          <a:stretch/>
        </p:blipFill>
        <p:spPr>
          <a:xfrm>
            <a:off x="6270120" y="1841760"/>
            <a:ext cx="1541880" cy="1541880"/>
          </a:xfrm>
          <a:prstGeom prst="rect">
            <a:avLst/>
          </a:prstGeom>
          <a:ln w="0">
            <a:noFill/>
          </a:ln>
        </p:spPr>
      </p:pic>
      <p:sp>
        <p:nvSpPr>
          <p:cNvPr id="192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A6D136-8EB1-41C6-8A30-DB89B7A7C651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 3" descr=""/>
          <p:cNvPicPr/>
          <p:nvPr/>
        </p:nvPicPr>
        <p:blipFill>
          <a:blip r:embed="rId1"/>
          <a:stretch/>
        </p:blipFill>
        <p:spPr>
          <a:xfrm>
            <a:off x="2699640" y="968760"/>
            <a:ext cx="3729960" cy="3568320"/>
          </a:xfrm>
          <a:prstGeom prst="rect">
            <a:avLst/>
          </a:prstGeom>
          <a:ln w="0">
            <a:noFill/>
          </a:ln>
        </p:spPr>
      </p:pic>
      <p:sp>
        <p:nvSpPr>
          <p:cNvPr id="194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Perception immédiate des petits nombres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9A9477-92F9-4045-B564-72BD9A0C805F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La numération : plan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numération moderne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perception immédiate des nombres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compter/dénombrer :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avec des bâtons, ses doigts, des calculi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écrire les nombres : Egypte, Babylone, Mayas, …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compter et calculer comme les écoliers à Babylone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la numération romaine et les exercices sur abaque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EE7947-9D9C-47BA-8753-2ADAB671C18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e 36"/>
          <p:cNvGrpSpPr/>
          <p:nvPr/>
        </p:nvGrpSpPr>
        <p:grpSpPr>
          <a:xfrm>
            <a:off x="251640" y="555480"/>
            <a:ext cx="8248320" cy="3855240"/>
            <a:chOff x="251640" y="555480"/>
            <a:chExt cx="8248320" cy="3855240"/>
          </a:xfrm>
        </p:grpSpPr>
        <p:pic>
          <p:nvPicPr>
            <p:cNvPr id="196" name="Image 23" descr=""/>
            <p:cNvPicPr/>
            <p:nvPr/>
          </p:nvPicPr>
          <p:blipFill>
            <a:blip r:embed="rId1"/>
            <a:stretch/>
          </p:blipFill>
          <p:spPr>
            <a:xfrm>
              <a:off x="251640" y="555480"/>
              <a:ext cx="8248320" cy="3744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7" name="ZoneTexte 33"/>
            <p:cNvSpPr/>
            <p:nvPr/>
          </p:nvSpPr>
          <p:spPr>
            <a:xfrm>
              <a:off x="7023240" y="879480"/>
              <a:ext cx="1368360" cy="3027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fr-FR" sz="1400" spc="-1" strike="noStrike">
                  <a:solidFill>
                    <a:srgbClr val="ff0000"/>
                  </a:solidFill>
                  <a:latin typeface="Calibri"/>
                </a:rPr>
                <a:t>Réponse fausse </a:t>
              </a:r>
              <a:endParaRPr b="0" lang="fr-F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ZoneTexte 15"/>
            <p:cNvSpPr/>
            <p:nvPr/>
          </p:nvSpPr>
          <p:spPr>
            <a:xfrm>
              <a:off x="3329640" y="4046760"/>
              <a:ext cx="3308400" cy="3639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Bleu : stimulus pour l’addition       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ZoneTexte 19"/>
            <p:cNvSpPr/>
            <p:nvPr/>
          </p:nvSpPr>
          <p:spPr>
            <a:xfrm>
              <a:off x="1628640" y="926640"/>
              <a:ext cx="1229760" cy="3027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400" spc="-1" strike="noStrike">
                  <a:solidFill>
                    <a:srgbClr val="000000"/>
                  </a:solidFill>
                  <a:latin typeface="Calibri"/>
                </a:rPr>
                <a:t>Réponse juste </a:t>
              </a:r>
              <a:endParaRPr b="0" lang="fr-F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ZoneTexte 24"/>
            <p:cNvSpPr/>
            <p:nvPr/>
          </p:nvSpPr>
          <p:spPr>
            <a:xfrm>
              <a:off x="6740640" y="3342240"/>
              <a:ext cx="1170000" cy="5158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400" spc="-1" strike="noStrike">
                  <a:solidFill>
                    <a:srgbClr val="000000"/>
                  </a:solidFill>
                  <a:latin typeface="Calibri"/>
                </a:rPr>
                <a:t>Stimulus </a:t>
              </a:r>
              <a:br>
                <a:rPr sz="1400"/>
              </a:br>
              <a:r>
                <a:rPr b="0" lang="fr-FR" sz="1400" spc="-1" strike="noStrike">
                  <a:solidFill>
                    <a:srgbClr val="000000"/>
                  </a:solidFill>
                  <a:latin typeface="Calibri"/>
                </a:rPr>
                <a:t>de référence  </a:t>
              </a:r>
              <a:endParaRPr b="0" lang="fr-F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01" name="Connecteur droit 28"/>
            <p:cNvCxnSpPr/>
            <p:nvPr/>
          </p:nvCxnSpPr>
          <p:spPr>
            <a:xfrm>
              <a:off x="2306880" y="1203480"/>
              <a:ext cx="1401120" cy="713160"/>
            </a:xfrm>
            <a:prstGeom prst="straightConnector1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</p:cxnSp>
        <p:cxnSp>
          <p:nvCxnSpPr>
            <p:cNvPr id="202" name="Connecteur droit 29"/>
            <p:cNvCxnSpPr/>
            <p:nvPr/>
          </p:nvCxnSpPr>
          <p:spPr>
            <a:xfrm flipH="1">
              <a:off x="5148000" y="1064880"/>
              <a:ext cx="1872360" cy="851760"/>
            </a:xfrm>
            <a:prstGeom prst="straightConnector1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</p:cxnSp>
        <p:cxnSp>
          <p:nvCxnSpPr>
            <p:cNvPr id="203" name="Connecteur droit 32"/>
            <p:cNvCxnSpPr/>
            <p:nvPr/>
          </p:nvCxnSpPr>
          <p:spPr>
            <a:xfrm flipH="1" flipV="1">
              <a:off x="5148000" y="3082680"/>
              <a:ext cx="1584360" cy="495360"/>
            </a:xfrm>
            <a:prstGeom prst="straightConnector1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</p:cxnSp>
        <p:sp>
          <p:nvSpPr>
            <p:cNvPr id="204" name="ZoneTexte 25"/>
            <p:cNvSpPr/>
            <p:nvPr/>
          </p:nvSpPr>
          <p:spPr>
            <a:xfrm>
              <a:off x="1429920" y="926640"/>
              <a:ext cx="1336320" cy="3027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400" spc="-1" strike="noStrike">
                  <a:solidFill>
                    <a:srgbClr val="000000"/>
                  </a:solidFill>
                  <a:latin typeface="Calibri"/>
                </a:rPr>
                <a:t>   </a:t>
              </a:r>
              <a:r>
                <a:rPr b="1" lang="fr-FR" sz="1400" spc="-1" strike="noStrike">
                  <a:solidFill>
                    <a:srgbClr val="00b050"/>
                  </a:solidFill>
                  <a:latin typeface="Calibri"/>
                </a:rPr>
                <a:t>Réponse juste</a:t>
              </a:r>
              <a:endParaRPr b="0" lang="fr-F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5" name="ZoneTexte 35"/>
          <p:cNvSpPr/>
          <p:nvPr/>
        </p:nvSpPr>
        <p:spPr>
          <a:xfrm>
            <a:off x="2177280" y="4486320"/>
            <a:ext cx="49114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Bio-Inspired Digital Sensing Lab, Digital Ethnography Research Centre (DERC)</a:t>
            </a:r>
            <a:br>
              <a:rPr sz="1200"/>
            </a:br>
            <a:r>
              <a:rPr b="0" lang="en-US" sz="1200" spc="-1" strike="noStrike">
                <a:solidFill>
                  <a:schemeClr val="accent1"/>
                </a:solidFill>
                <a:latin typeface="Calibri"/>
              </a:rPr>
              <a:t>https://www.rmit.edu.au/news/all-news/2020/may/world-bee-day-2020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itre 1"/>
          <p:cNvSpPr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savoir si les abeilles savent dénombrer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7" name="Groupe 16"/>
          <p:cNvGrpSpPr/>
          <p:nvPr/>
        </p:nvGrpSpPr>
        <p:grpSpPr>
          <a:xfrm>
            <a:off x="760320" y="1923840"/>
            <a:ext cx="780120" cy="734760"/>
            <a:chOff x="760320" y="1923840"/>
            <a:chExt cx="780120" cy="734760"/>
          </a:xfrm>
        </p:grpSpPr>
        <p:sp>
          <p:nvSpPr>
            <p:cNvPr id="208" name="Rectangle 17"/>
            <p:cNvSpPr/>
            <p:nvPr/>
          </p:nvSpPr>
          <p:spPr>
            <a:xfrm>
              <a:off x="899640" y="1923840"/>
              <a:ext cx="396360" cy="359640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9" name="ZoneTexte 18"/>
            <p:cNvSpPr/>
            <p:nvPr/>
          </p:nvSpPr>
          <p:spPr>
            <a:xfrm>
              <a:off x="760320" y="2355840"/>
              <a:ext cx="780120" cy="3027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400" spc="-1" strike="noStrike">
                  <a:solidFill>
                    <a:srgbClr val="000000"/>
                  </a:solidFill>
                  <a:latin typeface="Calibri"/>
                </a:rPr>
                <a:t>addition</a:t>
              </a:r>
              <a:endParaRPr b="0" lang="fr-FR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DE0886-CE00-46DA-A7BE-CB9CC9CA66B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 16" descr=""/>
          <p:cNvPicPr/>
          <p:nvPr/>
        </p:nvPicPr>
        <p:blipFill>
          <a:blip r:embed="rId1"/>
          <a:stretch/>
        </p:blipFill>
        <p:spPr>
          <a:xfrm>
            <a:off x="277920" y="550800"/>
            <a:ext cx="8248320" cy="3769200"/>
          </a:xfrm>
          <a:prstGeom prst="rect">
            <a:avLst/>
          </a:prstGeom>
          <a:ln w="0">
            <a:noFill/>
          </a:ln>
        </p:spPr>
      </p:pic>
      <p:sp>
        <p:nvSpPr>
          <p:cNvPr id="211" name="ZoneTexte 5"/>
          <p:cNvSpPr/>
          <p:nvPr/>
        </p:nvSpPr>
        <p:spPr>
          <a:xfrm>
            <a:off x="6902640" y="880200"/>
            <a:ext cx="1336320" cy="302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fr-FR" sz="1400" spc="-1" strike="noStrike">
                <a:solidFill>
                  <a:srgbClr val="00b050"/>
                </a:solidFill>
                <a:latin typeface="Calibri"/>
              </a:rPr>
              <a:t>Réponse juste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ZoneTexte 6"/>
          <p:cNvSpPr/>
          <p:nvPr/>
        </p:nvSpPr>
        <p:spPr>
          <a:xfrm>
            <a:off x="1622520" y="927000"/>
            <a:ext cx="1368360" cy="302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0000"/>
                </a:solidFill>
                <a:latin typeface="Calibri"/>
              </a:rPr>
              <a:t>Réponse fausse 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ZoneTexte 13"/>
          <p:cNvSpPr/>
          <p:nvPr/>
        </p:nvSpPr>
        <p:spPr>
          <a:xfrm>
            <a:off x="2646000" y="4047480"/>
            <a:ext cx="392724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Jaune : stimulus pour la soustraction     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ZoneTexte 14"/>
          <p:cNvSpPr/>
          <p:nvPr/>
        </p:nvSpPr>
        <p:spPr>
          <a:xfrm>
            <a:off x="6740640" y="3342960"/>
            <a:ext cx="1170000" cy="515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Stimulus </a:t>
            </a:r>
            <a:br>
              <a:rPr sz="1400"/>
            </a:b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de référence  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5" name="Connecteur droit 22"/>
          <p:cNvCxnSpPr>
            <a:stCxn id="212" idx="2"/>
          </p:cNvCxnSpPr>
          <p:nvPr/>
        </p:nvCxnSpPr>
        <p:spPr>
          <a:xfrm>
            <a:off x="2306520" y="1229760"/>
            <a:ext cx="1401480" cy="687600"/>
          </a:xfrm>
          <a:prstGeom prst="straightConnector1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16" name="Connecteur droit 26"/>
          <p:cNvCxnSpPr/>
          <p:nvPr/>
        </p:nvCxnSpPr>
        <p:spPr>
          <a:xfrm flipH="1">
            <a:off x="5148000" y="1065600"/>
            <a:ext cx="1872360" cy="851760"/>
          </a:xfrm>
          <a:prstGeom prst="straightConnector1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17" name="Connecteur droit 37"/>
          <p:cNvCxnSpPr>
            <a:stCxn id="214" idx="1"/>
          </p:cNvCxnSpPr>
          <p:nvPr/>
        </p:nvCxnSpPr>
        <p:spPr>
          <a:xfrm flipH="1" flipV="1">
            <a:off x="5148000" y="3083400"/>
            <a:ext cx="1593000" cy="517680"/>
          </a:xfrm>
          <a:prstGeom prst="straightConnector1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18" name="ZoneTexte 42"/>
          <p:cNvSpPr/>
          <p:nvPr/>
        </p:nvSpPr>
        <p:spPr>
          <a:xfrm>
            <a:off x="2177280" y="4486320"/>
            <a:ext cx="49114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Bio-Inspired Digital Sensing Lab, Digital Ethnography Research Centre (DERC)</a:t>
            </a:r>
            <a:br>
              <a:rPr sz="1200"/>
            </a:br>
            <a:r>
              <a:rPr b="0" lang="en-US" sz="1200" spc="-1" strike="noStrike">
                <a:solidFill>
                  <a:schemeClr val="accent1"/>
                </a:solidFill>
                <a:latin typeface="Calibri"/>
              </a:rPr>
              <a:t>https://www.rmit.edu.au/news/all-news/2020/may/world-bee-day-2020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itre 1"/>
          <p:cNvSpPr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savoir si les abeilles savent dénombrer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Rectangle 1"/>
          <p:cNvSpPr/>
          <p:nvPr/>
        </p:nvSpPr>
        <p:spPr>
          <a:xfrm>
            <a:off x="899640" y="1923840"/>
            <a:ext cx="396360" cy="35964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1" name="ZoneTexte 15"/>
          <p:cNvSpPr/>
          <p:nvPr/>
        </p:nvSpPr>
        <p:spPr>
          <a:xfrm>
            <a:off x="613800" y="2355840"/>
            <a:ext cx="1069560" cy="302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soustraction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5AD02D-0E16-4304-8E2B-21EC295FAE2A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Ishango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il y a 20 000 ans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: compter / dénombrer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Image 6" descr=""/>
          <p:cNvPicPr/>
          <p:nvPr/>
        </p:nvPicPr>
        <p:blipFill>
          <a:blip r:embed="rId1"/>
          <a:stretch/>
        </p:blipFill>
        <p:spPr>
          <a:xfrm>
            <a:off x="3492000" y="1037520"/>
            <a:ext cx="1626120" cy="3650040"/>
          </a:xfrm>
          <a:prstGeom prst="rect">
            <a:avLst/>
          </a:prstGeom>
          <a:ln w="0">
            <a:noFill/>
          </a:ln>
        </p:spPr>
      </p:pic>
      <p:grpSp>
        <p:nvGrpSpPr>
          <p:cNvPr id="224" name="Groupe 4"/>
          <p:cNvGrpSpPr/>
          <p:nvPr/>
        </p:nvGrpSpPr>
        <p:grpSpPr>
          <a:xfrm>
            <a:off x="5796000" y="1736640"/>
            <a:ext cx="2160000" cy="2779200"/>
            <a:chOff x="5796000" y="1736640"/>
            <a:chExt cx="2160000" cy="2779200"/>
          </a:xfrm>
        </p:grpSpPr>
        <p:pic>
          <p:nvPicPr>
            <p:cNvPr id="225" name="Picture 2" descr=""/>
            <p:cNvPicPr/>
            <p:nvPr/>
          </p:nvPicPr>
          <p:blipFill>
            <a:blip r:embed="rId2"/>
            <a:stretch/>
          </p:blipFill>
          <p:spPr>
            <a:xfrm>
              <a:off x="5796000" y="1736640"/>
              <a:ext cx="2160000" cy="2779200"/>
            </a:xfrm>
            <a:prstGeom prst="rect">
              <a:avLst/>
            </a:prstGeom>
            <a:ln w="9525">
              <a:solidFill>
                <a:srgbClr val="000000"/>
              </a:solidFill>
              <a:miter/>
            </a:ln>
          </p:spPr>
        </p:pic>
        <p:sp>
          <p:nvSpPr>
            <p:cNvPr id="226" name="Ellipse 3"/>
            <p:cNvSpPr/>
            <p:nvPr/>
          </p:nvSpPr>
          <p:spPr>
            <a:xfrm>
              <a:off x="7213680" y="3356640"/>
              <a:ext cx="67320" cy="673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2880" bIns="288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27" name="Ellipse 8"/>
          <p:cNvSpPr/>
          <p:nvPr/>
        </p:nvSpPr>
        <p:spPr>
          <a:xfrm>
            <a:off x="7192800" y="4112640"/>
            <a:ext cx="67320" cy="6732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880" bIns="288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8" name="ZoneTexte 7"/>
          <p:cNvSpPr/>
          <p:nvPr/>
        </p:nvSpPr>
        <p:spPr>
          <a:xfrm>
            <a:off x="609480" y="1923840"/>
            <a:ext cx="28098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Les os d’</a:t>
            </a: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Ishango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(ci-contre)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sont datés d’environ 20 000 ans.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L’os de </a:t>
            </a: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Lebombo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plus ancien, d’environ 40 000 ans selon datation au carbone 14.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ZoneTexte 9"/>
          <p:cNvSpPr/>
          <p:nvPr/>
        </p:nvSpPr>
        <p:spPr>
          <a:xfrm>
            <a:off x="7238160" y="3246120"/>
            <a:ext cx="62460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Ishango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ZoneTexte 11"/>
          <p:cNvSpPr/>
          <p:nvPr/>
        </p:nvSpPr>
        <p:spPr>
          <a:xfrm>
            <a:off x="7166160" y="4110480"/>
            <a:ext cx="7174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Lebombo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883513-284E-42B0-96E2-17A71CBD5EB8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3" descr=""/>
          <p:cNvPicPr/>
          <p:nvPr/>
        </p:nvPicPr>
        <p:blipFill>
          <a:blip r:embed="rId1"/>
          <a:stretch/>
        </p:blipFill>
        <p:spPr>
          <a:xfrm>
            <a:off x="2627640" y="1067040"/>
            <a:ext cx="4103640" cy="3779640"/>
          </a:xfrm>
          <a:prstGeom prst="rect">
            <a:avLst/>
          </a:prstGeom>
          <a:ln w="0">
            <a:noFill/>
          </a:ln>
        </p:spPr>
      </p:pic>
      <p:sp>
        <p:nvSpPr>
          <p:cNvPr id="232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Numération : compter sur ses doigts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0BC8E8-B44C-4E09-B931-8F9A50AD6CA3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 2" descr=""/>
          <p:cNvPicPr/>
          <p:nvPr/>
        </p:nvPicPr>
        <p:blipFill>
          <a:blip r:embed="rId1"/>
          <a:stretch/>
        </p:blipFill>
        <p:spPr>
          <a:xfrm>
            <a:off x="107640" y="1707480"/>
            <a:ext cx="1349640" cy="1800000"/>
          </a:xfrm>
          <a:prstGeom prst="rect">
            <a:avLst/>
          </a:prstGeom>
          <a:ln w="0">
            <a:noFill/>
          </a:ln>
        </p:spPr>
      </p:pic>
      <p:sp>
        <p:nvSpPr>
          <p:cNvPr id="234" name="ZoneTexte 10"/>
          <p:cNvSpPr/>
          <p:nvPr/>
        </p:nvSpPr>
        <p:spPr>
          <a:xfrm>
            <a:off x="254880" y="3723840"/>
            <a:ext cx="874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France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A chacun sa manière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Image 1" descr=""/>
          <p:cNvPicPr/>
          <p:nvPr/>
        </p:nvPicPr>
        <p:blipFill>
          <a:blip r:embed="rId2"/>
          <a:stretch/>
        </p:blipFill>
        <p:spPr>
          <a:xfrm>
            <a:off x="1565640" y="1707480"/>
            <a:ext cx="1349640" cy="1800000"/>
          </a:xfrm>
          <a:prstGeom prst="rect">
            <a:avLst/>
          </a:prstGeom>
          <a:ln w="0">
            <a:noFill/>
          </a:ln>
        </p:spPr>
      </p:pic>
      <p:pic>
        <p:nvPicPr>
          <p:cNvPr id="237" name="Image 7" descr=""/>
          <p:cNvPicPr/>
          <p:nvPr/>
        </p:nvPicPr>
        <p:blipFill>
          <a:blip r:embed="rId3"/>
          <a:stretch/>
        </p:blipFill>
        <p:spPr>
          <a:xfrm>
            <a:off x="3067200" y="1707480"/>
            <a:ext cx="1349640" cy="1800000"/>
          </a:xfrm>
          <a:prstGeom prst="rect">
            <a:avLst/>
          </a:prstGeom>
          <a:ln w="0">
            <a:noFill/>
          </a:ln>
        </p:spPr>
      </p:pic>
      <p:pic>
        <p:nvPicPr>
          <p:cNvPr id="238" name="Image 8" descr=""/>
          <p:cNvPicPr/>
          <p:nvPr/>
        </p:nvPicPr>
        <p:blipFill>
          <a:blip r:embed="rId4"/>
          <a:stretch/>
        </p:blipFill>
        <p:spPr>
          <a:xfrm>
            <a:off x="4552920" y="1707480"/>
            <a:ext cx="1349640" cy="1800000"/>
          </a:xfrm>
          <a:prstGeom prst="rect">
            <a:avLst/>
          </a:prstGeom>
          <a:ln w="0">
            <a:noFill/>
          </a:ln>
        </p:spPr>
      </p:pic>
      <p:sp>
        <p:nvSpPr>
          <p:cNvPr id="239" name="ZoneTexte 9"/>
          <p:cNvSpPr/>
          <p:nvPr/>
        </p:nvSpPr>
        <p:spPr>
          <a:xfrm>
            <a:off x="1781640" y="3723840"/>
            <a:ext cx="775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Chine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ZoneTexte 11"/>
          <p:cNvSpPr/>
          <p:nvPr/>
        </p:nvSpPr>
        <p:spPr>
          <a:xfrm>
            <a:off x="3244320" y="3723840"/>
            <a:ext cx="790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Japon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ZoneTexte 12"/>
          <p:cNvSpPr/>
          <p:nvPr/>
        </p:nvSpPr>
        <p:spPr>
          <a:xfrm>
            <a:off x="4677120" y="3723840"/>
            <a:ext cx="116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Philipines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Picture 2" descr="C:\wamp64\www\aventureducalcul\session1\debutHistoire\assets\img\countRomeAncienne.gif"/>
          <p:cNvPicPr/>
          <p:nvPr/>
        </p:nvPicPr>
        <p:blipFill>
          <a:blip r:embed="rId5"/>
          <a:stretch/>
        </p:blipFill>
        <p:spPr>
          <a:xfrm>
            <a:off x="7524360" y="1707480"/>
            <a:ext cx="1349640" cy="1800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3" descr="C:\wamp64\www\aventureducalcul\session1\debutHistoire\assets\img\countInde.gif"/>
          <p:cNvPicPr/>
          <p:nvPr/>
        </p:nvPicPr>
        <p:blipFill>
          <a:blip r:embed="rId6"/>
          <a:stretch/>
        </p:blipFill>
        <p:spPr>
          <a:xfrm>
            <a:off x="6038640" y="1707480"/>
            <a:ext cx="1349640" cy="1800000"/>
          </a:xfrm>
          <a:prstGeom prst="rect">
            <a:avLst/>
          </a:prstGeom>
          <a:ln w="0">
            <a:noFill/>
          </a:ln>
        </p:spPr>
      </p:pic>
      <p:sp>
        <p:nvSpPr>
          <p:cNvPr id="244" name="ZoneTexte 15"/>
          <p:cNvSpPr/>
          <p:nvPr/>
        </p:nvSpPr>
        <p:spPr>
          <a:xfrm>
            <a:off x="6372360" y="3723840"/>
            <a:ext cx="73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Inde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ZoneTexte 16"/>
          <p:cNvSpPr/>
          <p:nvPr/>
        </p:nvSpPr>
        <p:spPr>
          <a:xfrm>
            <a:off x="7812360" y="3723840"/>
            <a:ext cx="80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Rome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070382-ABCF-4D48-9EAE-CF8479B97568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Enregistrer un nombre avec des cailloux : calculi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Image 5" descr=""/>
          <p:cNvPicPr/>
          <p:nvPr/>
        </p:nvPicPr>
        <p:blipFill>
          <a:blip r:embed="rId1"/>
          <a:stretch/>
        </p:blipFill>
        <p:spPr>
          <a:xfrm>
            <a:off x="539640" y="1563480"/>
            <a:ext cx="8124480" cy="2507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F7F0B5-51C8-4C4E-AF67-A9B17299A830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 3" descr=""/>
          <p:cNvPicPr/>
          <p:nvPr/>
        </p:nvPicPr>
        <p:blipFill>
          <a:blip r:embed="rId1"/>
          <a:stretch/>
        </p:blipFill>
        <p:spPr>
          <a:xfrm>
            <a:off x="709200" y="1159920"/>
            <a:ext cx="7744320" cy="3499920"/>
          </a:xfrm>
          <a:prstGeom prst="rect">
            <a:avLst/>
          </a:prstGeom>
          <a:ln w="0">
            <a:noFill/>
          </a:ln>
        </p:spPr>
      </p:pic>
      <p:sp>
        <p:nvSpPr>
          <p:cNvPr id="249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Ecrire un nombre avec des symboles : Sumer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3E547EF-640D-4AC5-AF8B-5DE84DCB6EE8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 descr="Carte du monde png carte du monde transparente arrière-plan image 1"/>
          <p:cNvPicPr/>
          <p:nvPr/>
        </p:nvPicPr>
        <p:blipFill>
          <a:blip r:embed="rId1"/>
          <a:stretch/>
        </p:blipFill>
        <p:spPr>
          <a:xfrm>
            <a:off x="-1692720" y="-20520"/>
            <a:ext cx="11232720" cy="7488360"/>
          </a:xfrm>
          <a:prstGeom prst="rect">
            <a:avLst/>
          </a:prstGeom>
          <a:ln w="0">
            <a:noFill/>
          </a:ln>
        </p:spPr>
      </p:pic>
      <p:cxnSp>
        <p:nvCxnSpPr>
          <p:cNvPr id="251" name="Connecteur droit 6"/>
          <p:cNvCxnSpPr/>
          <p:nvPr/>
        </p:nvCxnSpPr>
        <p:spPr>
          <a:xfrm>
            <a:off x="982080" y="3188880"/>
            <a:ext cx="133560" cy="58932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252" name="Connecteur droit 20"/>
          <p:cNvCxnSpPr/>
          <p:nvPr/>
        </p:nvCxnSpPr>
        <p:spPr>
          <a:xfrm>
            <a:off x="2133720" y="2077920"/>
            <a:ext cx="1605240" cy="74088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253" name="Connecteur droit 23"/>
          <p:cNvCxnSpPr/>
          <p:nvPr/>
        </p:nvCxnSpPr>
        <p:spPr>
          <a:xfrm flipH="1">
            <a:off x="6762960" y="2742120"/>
            <a:ext cx="521280" cy="75564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254" name="Connecteur droit 26"/>
          <p:cNvCxnSpPr>
            <a:stCxn id="255" idx="1"/>
          </p:cNvCxnSpPr>
          <p:nvPr/>
        </p:nvCxnSpPr>
        <p:spPr>
          <a:xfrm flipH="1" flipV="1">
            <a:off x="6022440" y="3723840"/>
            <a:ext cx="782280" cy="11232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256" name="Connecteur droit 29"/>
          <p:cNvCxnSpPr/>
          <p:nvPr/>
        </p:nvCxnSpPr>
        <p:spPr>
          <a:xfrm flipH="1" flipV="1">
            <a:off x="4754160" y="3373920"/>
            <a:ext cx="1186200" cy="85428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257" name="Connecteur droit 33"/>
          <p:cNvCxnSpPr/>
          <p:nvPr/>
        </p:nvCxnSpPr>
        <p:spPr>
          <a:xfrm flipH="1" flipV="1">
            <a:off x="3746880" y="3312360"/>
            <a:ext cx="2193480" cy="91584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258" name="Connecteur droit 36"/>
          <p:cNvCxnSpPr/>
          <p:nvPr/>
        </p:nvCxnSpPr>
        <p:spPr>
          <a:xfrm>
            <a:off x="3738600" y="1494360"/>
            <a:ext cx="270360" cy="148716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259" name="Connecteur droit 42"/>
          <p:cNvCxnSpPr/>
          <p:nvPr/>
        </p:nvCxnSpPr>
        <p:spPr>
          <a:xfrm flipH="1">
            <a:off x="4541040" y="1495080"/>
            <a:ext cx="1039320" cy="187920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260" name="Connecteur droit 49"/>
          <p:cNvCxnSpPr/>
          <p:nvPr/>
        </p:nvCxnSpPr>
        <p:spPr>
          <a:xfrm flipH="1">
            <a:off x="4998240" y="2077920"/>
            <a:ext cx="2166120" cy="129636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261" name="Forme libre 59"/>
          <p:cNvSpPr/>
          <p:nvPr/>
        </p:nvSpPr>
        <p:spPr>
          <a:xfrm>
            <a:off x="3477600" y="2820240"/>
            <a:ext cx="2553480" cy="870480"/>
          </a:xfrm>
          <a:custGeom>
            <a:avLst/>
            <a:gdLst>
              <a:gd name="textAreaLeft" fmla="*/ 0 w 2553480"/>
              <a:gd name="textAreaRight" fmla="*/ 2553840 w 2553480"/>
              <a:gd name="textAreaTop" fmla="*/ 0 h 870480"/>
              <a:gd name="textAreaBottom" fmla="*/ 870840 h 870480"/>
            </a:gdLst>
            <a:ahLst/>
            <a:rect l="textAreaLeft" t="textAreaTop" r="textAreaRight" b="textAreaBottom"/>
            <a:pathLst>
              <a:path w="2979440" h="1016000">
                <a:moveTo>
                  <a:pt x="2979440" y="1016000"/>
                </a:moveTo>
                <a:cubicBezTo>
                  <a:pt x="2927370" y="958850"/>
                  <a:pt x="2875300" y="901700"/>
                  <a:pt x="2786400" y="843280"/>
                </a:cubicBezTo>
                <a:cubicBezTo>
                  <a:pt x="2697500" y="784860"/>
                  <a:pt x="2584047" y="718820"/>
                  <a:pt x="2446040" y="665480"/>
                </a:cubicBezTo>
                <a:cubicBezTo>
                  <a:pt x="2308033" y="612140"/>
                  <a:pt x="2097213" y="544407"/>
                  <a:pt x="1958360" y="523240"/>
                </a:cubicBezTo>
                <a:cubicBezTo>
                  <a:pt x="1819507" y="502073"/>
                  <a:pt x="1713673" y="513080"/>
                  <a:pt x="1612920" y="538480"/>
                </a:cubicBezTo>
                <a:cubicBezTo>
                  <a:pt x="1512167" y="563880"/>
                  <a:pt x="1441047" y="642620"/>
                  <a:pt x="1353840" y="675640"/>
                </a:cubicBezTo>
                <a:cubicBezTo>
                  <a:pt x="1266633" y="708660"/>
                  <a:pt x="1225147" y="733213"/>
                  <a:pt x="1089680" y="736600"/>
                </a:cubicBezTo>
                <a:cubicBezTo>
                  <a:pt x="954213" y="739987"/>
                  <a:pt x="707833" y="719667"/>
                  <a:pt x="541040" y="695960"/>
                </a:cubicBezTo>
                <a:cubicBezTo>
                  <a:pt x="374247" y="672253"/>
                  <a:pt x="178667" y="638387"/>
                  <a:pt x="88920" y="594360"/>
                </a:cubicBezTo>
                <a:cubicBezTo>
                  <a:pt x="-827" y="550333"/>
                  <a:pt x="-5060" y="500380"/>
                  <a:pt x="2560" y="431800"/>
                </a:cubicBezTo>
                <a:cubicBezTo>
                  <a:pt x="10180" y="363220"/>
                  <a:pt x="88920" y="245533"/>
                  <a:pt x="134640" y="182880"/>
                </a:cubicBezTo>
                <a:cubicBezTo>
                  <a:pt x="180360" y="120227"/>
                  <a:pt x="248093" y="86360"/>
                  <a:pt x="276880" y="55880"/>
                </a:cubicBezTo>
                <a:cubicBezTo>
                  <a:pt x="305667" y="25400"/>
                  <a:pt x="306513" y="12700"/>
                  <a:pt x="307360" y="0"/>
                </a:cubicBezTo>
              </a:path>
            </a:pathLst>
          </a:custGeom>
          <a:noFill/>
          <a:ln>
            <a:solidFill>
              <a:srgbClr val="3a5f8b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2" name="Rectangle 43"/>
          <p:cNvSpPr/>
          <p:nvPr/>
        </p:nvSpPr>
        <p:spPr>
          <a:xfrm>
            <a:off x="5580000" y="4227840"/>
            <a:ext cx="2194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Arabes 880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10 positionnelle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Propagation des connaissances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8DD7C71-B3F1-4AFC-ACA4-5BE9FAD4E2F8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66" name="Connecteur droit 24"/>
          <p:cNvCxnSpPr/>
          <p:nvPr/>
        </p:nvCxnSpPr>
        <p:spPr>
          <a:xfrm flipV="1">
            <a:off x="3119400" y="4299840"/>
            <a:ext cx="1422000" cy="28836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grpSp>
        <p:nvGrpSpPr>
          <p:cNvPr id="267" name="Groupe 16"/>
          <p:cNvGrpSpPr/>
          <p:nvPr/>
        </p:nvGrpSpPr>
        <p:grpSpPr>
          <a:xfrm>
            <a:off x="1561320" y="4397040"/>
            <a:ext cx="1558080" cy="334440"/>
            <a:chOff x="1561320" y="4397040"/>
            <a:chExt cx="1558080" cy="334440"/>
          </a:xfrm>
        </p:grpSpPr>
        <p:sp>
          <p:nvSpPr>
            <p:cNvPr id="268" name="Rectangle 7"/>
            <p:cNvSpPr/>
            <p:nvPr/>
          </p:nvSpPr>
          <p:spPr>
            <a:xfrm>
              <a:off x="1561320" y="4397040"/>
              <a:ext cx="1558080" cy="334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bbb59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Os d’Ishango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- 20 à -35 000 ans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69" name="Picture 2" descr=""/>
            <p:cNvPicPr/>
            <p:nvPr/>
          </p:nvPicPr>
          <p:blipFill>
            <a:blip r:embed="rId2"/>
            <a:stretch/>
          </p:blipFill>
          <p:spPr>
            <a:xfrm>
              <a:off x="1612800" y="4405320"/>
              <a:ext cx="188280" cy="31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0" name="Rectangle 35"/>
          <p:cNvSpPr/>
          <p:nvPr/>
        </p:nvSpPr>
        <p:spPr>
          <a:xfrm>
            <a:off x="6804360" y="2724120"/>
            <a:ext cx="2266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7964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Chine-Japon – 1300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numération mixte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Picture 5" descr=""/>
          <p:cNvPicPr/>
          <p:nvPr/>
        </p:nvPicPr>
        <p:blipFill>
          <a:blip r:embed="rId3"/>
          <a:stretch/>
        </p:blipFill>
        <p:spPr>
          <a:xfrm>
            <a:off x="6900120" y="2859840"/>
            <a:ext cx="767880" cy="279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38"/>
          <p:cNvSpPr/>
          <p:nvPr/>
        </p:nvSpPr>
        <p:spPr>
          <a:xfrm>
            <a:off x="6804360" y="3588120"/>
            <a:ext cx="2194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Inde 595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10 positionnelle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Picture 6" descr=""/>
          <p:cNvPicPr/>
          <p:nvPr/>
        </p:nvPicPr>
        <p:blipFill>
          <a:blip r:embed="rId4"/>
          <a:stretch/>
        </p:blipFill>
        <p:spPr>
          <a:xfrm>
            <a:off x="6876720" y="3707280"/>
            <a:ext cx="647280" cy="30456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40"/>
          <p:cNvSpPr/>
          <p:nvPr/>
        </p:nvSpPr>
        <p:spPr>
          <a:xfrm>
            <a:off x="-304560" y="2693160"/>
            <a:ext cx="19440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Mayas + 300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20 pos.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7" descr=""/>
          <p:cNvPicPr/>
          <p:nvPr/>
        </p:nvPicPr>
        <p:blipFill>
          <a:blip r:embed="rId5"/>
          <a:stretch/>
        </p:blipFill>
        <p:spPr>
          <a:xfrm>
            <a:off x="5652000" y="4327920"/>
            <a:ext cx="622440" cy="331560"/>
          </a:xfrm>
          <a:prstGeom prst="rect">
            <a:avLst/>
          </a:prstGeom>
          <a:ln w="0">
            <a:noFill/>
          </a:ln>
        </p:spPr>
      </p:pic>
      <p:grpSp>
        <p:nvGrpSpPr>
          <p:cNvPr id="275" name="Groupe 2"/>
          <p:cNvGrpSpPr/>
          <p:nvPr/>
        </p:nvGrpSpPr>
        <p:grpSpPr>
          <a:xfrm>
            <a:off x="395640" y="1860120"/>
            <a:ext cx="1872000" cy="495360"/>
            <a:chOff x="395640" y="1860120"/>
            <a:chExt cx="1872000" cy="495360"/>
          </a:xfrm>
        </p:grpSpPr>
        <p:sp>
          <p:nvSpPr>
            <p:cNvPr id="276" name="Rectangle 44"/>
            <p:cNvSpPr/>
            <p:nvPr/>
          </p:nvSpPr>
          <p:spPr>
            <a:xfrm>
              <a:off x="395640" y="1860120"/>
              <a:ext cx="187200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Europe 1000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base 10 pos.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77" name="Picture 8" descr=""/>
            <p:cNvPicPr/>
            <p:nvPr/>
          </p:nvPicPr>
          <p:blipFill>
            <a:blip r:embed="rId6"/>
            <a:stretch/>
          </p:blipFill>
          <p:spPr>
            <a:xfrm>
              <a:off x="439920" y="1957680"/>
              <a:ext cx="891360" cy="315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78" name="Picture 9" descr=""/>
          <p:cNvPicPr/>
          <p:nvPr/>
        </p:nvPicPr>
        <p:blipFill>
          <a:blip r:embed="rId7"/>
          <a:stretch/>
        </p:blipFill>
        <p:spPr>
          <a:xfrm>
            <a:off x="-268560" y="2823480"/>
            <a:ext cx="869040" cy="259920"/>
          </a:xfrm>
          <a:prstGeom prst="rect">
            <a:avLst/>
          </a:prstGeom>
          <a:ln w="0">
            <a:noFill/>
          </a:ln>
        </p:spPr>
      </p:pic>
      <p:grpSp>
        <p:nvGrpSpPr>
          <p:cNvPr id="279" name="Groupe 19"/>
          <p:cNvGrpSpPr/>
          <p:nvPr/>
        </p:nvGrpSpPr>
        <p:grpSpPr>
          <a:xfrm>
            <a:off x="1945440" y="1131480"/>
            <a:ext cx="2410200" cy="495360"/>
            <a:chOff x="1945440" y="1131480"/>
            <a:chExt cx="2410200" cy="495360"/>
          </a:xfrm>
        </p:grpSpPr>
        <p:sp>
          <p:nvSpPr>
            <p:cNvPr id="280" name="Rectangle 48"/>
            <p:cNvSpPr/>
            <p:nvPr/>
          </p:nvSpPr>
          <p:spPr>
            <a:xfrm>
              <a:off x="1945440" y="1131480"/>
              <a:ext cx="241020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Rome – 500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numération additive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81" name="Picture 10" descr=""/>
            <p:cNvPicPr/>
            <p:nvPr/>
          </p:nvPicPr>
          <p:blipFill>
            <a:blip r:embed="rId8"/>
            <a:stretch/>
          </p:blipFill>
          <p:spPr>
            <a:xfrm>
              <a:off x="2017440" y="1224360"/>
              <a:ext cx="939600" cy="309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82" name="Groupe 9"/>
          <p:cNvGrpSpPr/>
          <p:nvPr/>
        </p:nvGrpSpPr>
        <p:grpSpPr>
          <a:xfrm>
            <a:off x="4644000" y="999360"/>
            <a:ext cx="2240640" cy="495360"/>
            <a:chOff x="4644000" y="999360"/>
            <a:chExt cx="2240640" cy="495360"/>
          </a:xfrm>
        </p:grpSpPr>
        <p:sp>
          <p:nvSpPr>
            <p:cNvPr id="283" name="Rectangle 54"/>
            <p:cNvSpPr/>
            <p:nvPr/>
          </p:nvSpPr>
          <p:spPr>
            <a:xfrm>
              <a:off x="4644000" y="999360"/>
              <a:ext cx="224064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Egypte – 2700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numération additive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84" name="Picture 2" descr=""/>
            <p:cNvPicPr/>
            <p:nvPr/>
          </p:nvPicPr>
          <p:blipFill>
            <a:blip r:embed="rId9"/>
            <a:stretch/>
          </p:blipFill>
          <p:spPr>
            <a:xfrm>
              <a:off x="4674600" y="1067040"/>
              <a:ext cx="813240" cy="372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85" name="Groupe 17"/>
          <p:cNvGrpSpPr/>
          <p:nvPr/>
        </p:nvGrpSpPr>
        <p:grpSpPr>
          <a:xfrm>
            <a:off x="5940000" y="1635480"/>
            <a:ext cx="2571120" cy="495360"/>
            <a:chOff x="5940000" y="1635480"/>
            <a:chExt cx="2571120" cy="495360"/>
          </a:xfrm>
        </p:grpSpPr>
        <p:grpSp>
          <p:nvGrpSpPr>
            <p:cNvPr id="286" name="Groupe 10"/>
            <p:cNvGrpSpPr/>
            <p:nvPr/>
          </p:nvGrpSpPr>
          <p:grpSpPr>
            <a:xfrm>
              <a:off x="5940000" y="1635480"/>
              <a:ext cx="2571120" cy="495360"/>
              <a:chOff x="5940000" y="1635480"/>
              <a:chExt cx="2571120" cy="495360"/>
            </a:xfrm>
          </p:grpSpPr>
          <p:sp>
            <p:nvSpPr>
              <p:cNvPr id="287" name="Rectangle 30"/>
              <p:cNvSpPr/>
              <p:nvPr/>
            </p:nvSpPr>
            <p:spPr>
              <a:xfrm>
                <a:off x="5940000" y="1635480"/>
                <a:ext cx="2571120" cy="4953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r">
                  <a:lnSpc>
                    <a:spcPct val="100000"/>
                  </a:lnSpc>
                </a:pPr>
                <a:r>
                  <a:rPr b="0" lang="fr-FR" sz="1200" spc="-1" strike="noStrike">
                    <a:solidFill>
                      <a:srgbClr val="000000"/>
                    </a:solidFill>
                    <a:latin typeface="Calibri"/>
                  </a:rPr>
                  <a:t>Babylone – 1800</a:t>
                </a:r>
                <a:br>
                  <a:rPr sz="1200"/>
                </a:br>
                <a:r>
                  <a:rPr b="0" lang="fr-FR" sz="1200" spc="-1" strike="noStrike">
                    <a:solidFill>
                      <a:srgbClr val="000000"/>
                    </a:solidFill>
                    <a:latin typeface="Calibri"/>
                  </a:rPr>
                  <a:t>base 60 positionnelle</a:t>
                </a:r>
                <a:endParaRPr b="0" lang="fr-FR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288" name="Picture 3" descr=""/>
              <p:cNvPicPr/>
              <p:nvPr/>
            </p:nvPicPr>
            <p:blipFill>
              <a:blip r:embed="rId10"/>
              <a:stretch/>
            </p:blipFill>
            <p:spPr>
              <a:xfrm>
                <a:off x="6228360" y="1701000"/>
                <a:ext cx="839880" cy="36468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289" name="Picture 3" descr=""/>
            <p:cNvPicPr/>
            <p:nvPr/>
          </p:nvPicPr>
          <p:blipFill>
            <a:blip r:embed="rId11"/>
            <a:stretch/>
          </p:blipFill>
          <p:spPr>
            <a:xfrm>
              <a:off x="5961960" y="1707480"/>
              <a:ext cx="266040" cy="3074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e 62"/>
          <p:cNvGrpSpPr/>
          <p:nvPr/>
        </p:nvGrpSpPr>
        <p:grpSpPr>
          <a:xfrm>
            <a:off x="-1692720" y="-20520"/>
            <a:ext cx="11232720" cy="7488360"/>
            <a:chOff x="-1692720" y="-20520"/>
            <a:chExt cx="11232720" cy="7488360"/>
          </a:xfrm>
        </p:grpSpPr>
        <p:pic>
          <p:nvPicPr>
            <p:cNvPr id="291" name="Picture 2" descr="Carte du monde png carte du monde transparente arrière-plan image 1"/>
            <p:cNvPicPr/>
            <p:nvPr/>
          </p:nvPicPr>
          <p:blipFill>
            <a:blip r:embed="rId1"/>
            <a:stretch/>
          </p:blipFill>
          <p:spPr>
            <a:xfrm>
              <a:off x="-1692720" y="-20520"/>
              <a:ext cx="11232720" cy="748836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292" name="Connecteur droit 6"/>
            <p:cNvCxnSpPr/>
            <p:nvPr/>
          </p:nvCxnSpPr>
          <p:spPr>
            <a:xfrm>
              <a:off x="982080" y="3188880"/>
              <a:ext cx="133560" cy="58932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293" name="Connecteur droit 20"/>
            <p:cNvCxnSpPr/>
            <p:nvPr/>
          </p:nvCxnSpPr>
          <p:spPr>
            <a:xfrm>
              <a:off x="2133720" y="2077920"/>
              <a:ext cx="1605240" cy="74088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294" name="Connecteur droit 23"/>
            <p:cNvCxnSpPr/>
            <p:nvPr/>
          </p:nvCxnSpPr>
          <p:spPr>
            <a:xfrm flipH="1">
              <a:off x="6762960" y="2742120"/>
              <a:ext cx="521280" cy="75564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295" name="Connecteur droit 26"/>
            <p:cNvCxnSpPr>
              <a:stCxn id="296" idx="1"/>
            </p:cNvCxnSpPr>
            <p:nvPr/>
          </p:nvCxnSpPr>
          <p:spPr>
            <a:xfrm flipH="1" flipV="1">
              <a:off x="6022440" y="3723840"/>
              <a:ext cx="782280" cy="11232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297" name="Connecteur droit 29"/>
            <p:cNvCxnSpPr/>
            <p:nvPr/>
          </p:nvCxnSpPr>
          <p:spPr>
            <a:xfrm flipH="1" flipV="1">
              <a:off x="4754160" y="3373920"/>
              <a:ext cx="1186200" cy="85428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298" name="Connecteur droit 33"/>
            <p:cNvCxnSpPr/>
            <p:nvPr/>
          </p:nvCxnSpPr>
          <p:spPr>
            <a:xfrm flipH="1" flipV="1">
              <a:off x="3746880" y="3312360"/>
              <a:ext cx="2193480" cy="91584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299" name="Connecteur droit 36"/>
            <p:cNvCxnSpPr/>
            <p:nvPr/>
          </p:nvCxnSpPr>
          <p:spPr>
            <a:xfrm>
              <a:off x="3738600" y="1494360"/>
              <a:ext cx="270360" cy="148716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00" name="Connecteur droit 42"/>
            <p:cNvCxnSpPr/>
            <p:nvPr/>
          </p:nvCxnSpPr>
          <p:spPr>
            <a:xfrm flipH="1">
              <a:off x="4541040" y="1495080"/>
              <a:ext cx="1039320" cy="187920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01" name="Connecteur droit 49"/>
            <p:cNvCxnSpPr/>
            <p:nvPr/>
          </p:nvCxnSpPr>
          <p:spPr>
            <a:xfrm flipH="1">
              <a:off x="4998240" y="2077920"/>
              <a:ext cx="2166120" cy="129636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sp>
          <p:nvSpPr>
            <p:cNvPr id="302" name="Forme libre 59"/>
            <p:cNvSpPr/>
            <p:nvPr/>
          </p:nvSpPr>
          <p:spPr>
            <a:xfrm>
              <a:off x="3477600" y="2820240"/>
              <a:ext cx="2553480" cy="870480"/>
            </a:xfrm>
            <a:custGeom>
              <a:avLst/>
              <a:gdLst>
                <a:gd name="textAreaLeft" fmla="*/ 0 w 2553480"/>
                <a:gd name="textAreaRight" fmla="*/ 2553840 w 2553480"/>
                <a:gd name="textAreaTop" fmla="*/ 0 h 870480"/>
                <a:gd name="textAreaBottom" fmla="*/ 870840 h 870480"/>
              </a:gdLst>
              <a:ahLst/>
              <a:rect l="textAreaLeft" t="textAreaTop" r="textAreaRight" b="textAreaBottom"/>
              <a:pathLst>
                <a:path w="2979440" h="1016000">
                  <a:moveTo>
                    <a:pt x="2979440" y="1016000"/>
                  </a:moveTo>
                  <a:cubicBezTo>
                    <a:pt x="2927370" y="958850"/>
                    <a:pt x="2875300" y="901700"/>
                    <a:pt x="2786400" y="843280"/>
                  </a:cubicBezTo>
                  <a:cubicBezTo>
                    <a:pt x="2697500" y="784860"/>
                    <a:pt x="2584047" y="718820"/>
                    <a:pt x="2446040" y="665480"/>
                  </a:cubicBezTo>
                  <a:cubicBezTo>
                    <a:pt x="2308033" y="612140"/>
                    <a:pt x="2097213" y="544407"/>
                    <a:pt x="1958360" y="523240"/>
                  </a:cubicBezTo>
                  <a:cubicBezTo>
                    <a:pt x="1819507" y="502073"/>
                    <a:pt x="1713673" y="513080"/>
                    <a:pt x="1612920" y="538480"/>
                  </a:cubicBezTo>
                  <a:cubicBezTo>
                    <a:pt x="1512167" y="563880"/>
                    <a:pt x="1441047" y="642620"/>
                    <a:pt x="1353840" y="675640"/>
                  </a:cubicBezTo>
                  <a:cubicBezTo>
                    <a:pt x="1266633" y="708660"/>
                    <a:pt x="1225147" y="733213"/>
                    <a:pt x="1089680" y="736600"/>
                  </a:cubicBezTo>
                  <a:cubicBezTo>
                    <a:pt x="954213" y="739987"/>
                    <a:pt x="707833" y="719667"/>
                    <a:pt x="541040" y="695960"/>
                  </a:cubicBezTo>
                  <a:cubicBezTo>
                    <a:pt x="374247" y="672253"/>
                    <a:pt x="178667" y="638387"/>
                    <a:pt x="88920" y="594360"/>
                  </a:cubicBezTo>
                  <a:cubicBezTo>
                    <a:pt x="-827" y="550333"/>
                    <a:pt x="-5060" y="500380"/>
                    <a:pt x="2560" y="431800"/>
                  </a:cubicBezTo>
                  <a:cubicBezTo>
                    <a:pt x="10180" y="363220"/>
                    <a:pt x="88920" y="245533"/>
                    <a:pt x="134640" y="182880"/>
                  </a:cubicBezTo>
                  <a:cubicBezTo>
                    <a:pt x="180360" y="120227"/>
                    <a:pt x="248093" y="86360"/>
                    <a:pt x="276880" y="55880"/>
                  </a:cubicBezTo>
                  <a:cubicBezTo>
                    <a:pt x="305667" y="25400"/>
                    <a:pt x="306513" y="12700"/>
                    <a:pt x="307360" y="0"/>
                  </a:cubicBezTo>
                </a:path>
              </a:pathLst>
            </a:custGeom>
            <a:noFill/>
            <a:ln>
              <a:solidFill>
                <a:srgbClr val="3a5f8b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03" name="Rectangle 43"/>
          <p:cNvSpPr/>
          <p:nvPr/>
        </p:nvSpPr>
        <p:spPr>
          <a:xfrm>
            <a:off x="5580000" y="4227840"/>
            <a:ext cx="2194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Arabes 880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10 positionnelle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Propagation des connaissances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ftr" idx="13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4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12B06AD-1502-4DAC-9993-2EC2862912FC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07" name="Connecteur droit 24"/>
          <p:cNvCxnSpPr/>
          <p:nvPr/>
        </p:nvCxnSpPr>
        <p:spPr>
          <a:xfrm flipV="1">
            <a:off x="3119400" y="4299840"/>
            <a:ext cx="1422000" cy="28836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grpSp>
        <p:nvGrpSpPr>
          <p:cNvPr id="308" name="Groupe 16"/>
          <p:cNvGrpSpPr/>
          <p:nvPr/>
        </p:nvGrpSpPr>
        <p:grpSpPr>
          <a:xfrm>
            <a:off x="1561320" y="4397040"/>
            <a:ext cx="1558080" cy="334440"/>
            <a:chOff x="1561320" y="4397040"/>
            <a:chExt cx="1558080" cy="334440"/>
          </a:xfrm>
        </p:grpSpPr>
        <p:sp>
          <p:nvSpPr>
            <p:cNvPr id="309" name="Rectangle 7"/>
            <p:cNvSpPr/>
            <p:nvPr/>
          </p:nvSpPr>
          <p:spPr>
            <a:xfrm>
              <a:off x="1561320" y="4397040"/>
              <a:ext cx="1558080" cy="334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bbb59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Os d’Ishango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- 20 à -35 000 ans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10" name="Picture 2" descr=""/>
            <p:cNvPicPr/>
            <p:nvPr/>
          </p:nvPicPr>
          <p:blipFill>
            <a:blip r:embed="rId2"/>
            <a:stretch/>
          </p:blipFill>
          <p:spPr>
            <a:xfrm>
              <a:off x="1612800" y="4405320"/>
              <a:ext cx="188280" cy="31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1" name="Rectangle 35"/>
          <p:cNvSpPr/>
          <p:nvPr/>
        </p:nvSpPr>
        <p:spPr>
          <a:xfrm>
            <a:off x="6804360" y="2724120"/>
            <a:ext cx="2266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7964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Chine-Japon – 1300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numération mixte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2" name="Picture 5" descr=""/>
          <p:cNvPicPr/>
          <p:nvPr/>
        </p:nvPicPr>
        <p:blipFill>
          <a:blip r:embed="rId3"/>
          <a:stretch/>
        </p:blipFill>
        <p:spPr>
          <a:xfrm>
            <a:off x="6900120" y="2859840"/>
            <a:ext cx="767880" cy="279000"/>
          </a:xfrm>
          <a:prstGeom prst="rect">
            <a:avLst/>
          </a:prstGeom>
          <a:ln w="0">
            <a:noFill/>
          </a:ln>
        </p:spPr>
      </p:pic>
      <p:sp>
        <p:nvSpPr>
          <p:cNvPr id="296" name="Rectangle 38"/>
          <p:cNvSpPr/>
          <p:nvPr/>
        </p:nvSpPr>
        <p:spPr>
          <a:xfrm>
            <a:off x="6804360" y="3588120"/>
            <a:ext cx="2194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Inde 595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10 positionnelle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Picture 6" descr=""/>
          <p:cNvPicPr/>
          <p:nvPr/>
        </p:nvPicPr>
        <p:blipFill>
          <a:blip r:embed="rId4"/>
          <a:stretch/>
        </p:blipFill>
        <p:spPr>
          <a:xfrm>
            <a:off x="6876720" y="3707280"/>
            <a:ext cx="647280" cy="304560"/>
          </a:xfrm>
          <a:prstGeom prst="rect">
            <a:avLst/>
          </a:prstGeom>
          <a:ln w="0">
            <a:noFill/>
          </a:ln>
        </p:spPr>
      </p:pic>
      <p:sp>
        <p:nvSpPr>
          <p:cNvPr id="314" name="Rectangle 40"/>
          <p:cNvSpPr/>
          <p:nvPr/>
        </p:nvSpPr>
        <p:spPr>
          <a:xfrm>
            <a:off x="-304560" y="2693160"/>
            <a:ext cx="19440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Mayas + 300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20 pos.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5" name="Picture 7" descr=""/>
          <p:cNvPicPr/>
          <p:nvPr/>
        </p:nvPicPr>
        <p:blipFill>
          <a:blip r:embed="rId5"/>
          <a:stretch/>
        </p:blipFill>
        <p:spPr>
          <a:xfrm>
            <a:off x="5652000" y="4327920"/>
            <a:ext cx="622440" cy="331560"/>
          </a:xfrm>
          <a:prstGeom prst="rect">
            <a:avLst/>
          </a:prstGeom>
          <a:ln w="0">
            <a:noFill/>
          </a:ln>
        </p:spPr>
      </p:pic>
      <p:grpSp>
        <p:nvGrpSpPr>
          <p:cNvPr id="316" name="Groupe 2"/>
          <p:cNvGrpSpPr/>
          <p:nvPr/>
        </p:nvGrpSpPr>
        <p:grpSpPr>
          <a:xfrm>
            <a:off x="395640" y="1860120"/>
            <a:ext cx="1872000" cy="495360"/>
            <a:chOff x="395640" y="1860120"/>
            <a:chExt cx="1872000" cy="495360"/>
          </a:xfrm>
        </p:grpSpPr>
        <p:sp>
          <p:nvSpPr>
            <p:cNvPr id="317" name="Rectangle 44"/>
            <p:cNvSpPr/>
            <p:nvPr/>
          </p:nvSpPr>
          <p:spPr>
            <a:xfrm>
              <a:off x="395640" y="1860120"/>
              <a:ext cx="187200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Europe 1000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base 10 pos.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18" name="Picture 8" descr=""/>
            <p:cNvPicPr/>
            <p:nvPr/>
          </p:nvPicPr>
          <p:blipFill>
            <a:blip r:embed="rId6"/>
            <a:stretch/>
          </p:blipFill>
          <p:spPr>
            <a:xfrm>
              <a:off x="439920" y="1957680"/>
              <a:ext cx="891360" cy="315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19" name="Picture 9" descr=""/>
          <p:cNvPicPr/>
          <p:nvPr/>
        </p:nvPicPr>
        <p:blipFill>
          <a:blip r:embed="rId7"/>
          <a:stretch/>
        </p:blipFill>
        <p:spPr>
          <a:xfrm>
            <a:off x="-268560" y="2823480"/>
            <a:ext cx="869040" cy="259920"/>
          </a:xfrm>
          <a:prstGeom prst="rect">
            <a:avLst/>
          </a:prstGeom>
          <a:ln w="0">
            <a:noFill/>
          </a:ln>
        </p:spPr>
      </p:pic>
      <p:grpSp>
        <p:nvGrpSpPr>
          <p:cNvPr id="320" name="Groupe 19"/>
          <p:cNvGrpSpPr/>
          <p:nvPr/>
        </p:nvGrpSpPr>
        <p:grpSpPr>
          <a:xfrm>
            <a:off x="1945440" y="1131480"/>
            <a:ext cx="2410200" cy="495360"/>
            <a:chOff x="1945440" y="1131480"/>
            <a:chExt cx="2410200" cy="495360"/>
          </a:xfrm>
        </p:grpSpPr>
        <p:sp>
          <p:nvSpPr>
            <p:cNvPr id="321" name="Rectangle 48"/>
            <p:cNvSpPr/>
            <p:nvPr/>
          </p:nvSpPr>
          <p:spPr>
            <a:xfrm>
              <a:off x="1945440" y="1131480"/>
              <a:ext cx="241020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Rome – 500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numération additive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22" name="Picture 10" descr=""/>
            <p:cNvPicPr/>
            <p:nvPr/>
          </p:nvPicPr>
          <p:blipFill>
            <a:blip r:embed="rId8"/>
            <a:stretch/>
          </p:blipFill>
          <p:spPr>
            <a:xfrm>
              <a:off x="2017440" y="1224360"/>
              <a:ext cx="939600" cy="309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23" name="Groupe 9"/>
          <p:cNvGrpSpPr/>
          <p:nvPr/>
        </p:nvGrpSpPr>
        <p:grpSpPr>
          <a:xfrm>
            <a:off x="4644000" y="999360"/>
            <a:ext cx="2240640" cy="495360"/>
            <a:chOff x="4644000" y="999360"/>
            <a:chExt cx="2240640" cy="495360"/>
          </a:xfrm>
        </p:grpSpPr>
        <p:sp>
          <p:nvSpPr>
            <p:cNvPr id="324" name="Rectangle 54"/>
            <p:cNvSpPr/>
            <p:nvPr/>
          </p:nvSpPr>
          <p:spPr>
            <a:xfrm>
              <a:off x="4644000" y="999360"/>
              <a:ext cx="224064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Egypte – 2700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numération additive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25" name="Picture 2" descr=""/>
            <p:cNvPicPr/>
            <p:nvPr/>
          </p:nvPicPr>
          <p:blipFill>
            <a:blip r:embed="rId9"/>
            <a:stretch/>
          </p:blipFill>
          <p:spPr>
            <a:xfrm>
              <a:off x="4674600" y="1067040"/>
              <a:ext cx="813240" cy="372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26" name="Groupe 17"/>
          <p:cNvGrpSpPr/>
          <p:nvPr/>
        </p:nvGrpSpPr>
        <p:grpSpPr>
          <a:xfrm>
            <a:off x="5940000" y="1635480"/>
            <a:ext cx="2571120" cy="495360"/>
            <a:chOff x="5940000" y="1635480"/>
            <a:chExt cx="2571120" cy="495360"/>
          </a:xfrm>
        </p:grpSpPr>
        <p:grpSp>
          <p:nvGrpSpPr>
            <p:cNvPr id="327" name="Groupe 10"/>
            <p:cNvGrpSpPr/>
            <p:nvPr/>
          </p:nvGrpSpPr>
          <p:grpSpPr>
            <a:xfrm>
              <a:off x="5940000" y="1635480"/>
              <a:ext cx="2571120" cy="495360"/>
              <a:chOff x="5940000" y="1635480"/>
              <a:chExt cx="2571120" cy="495360"/>
            </a:xfrm>
          </p:grpSpPr>
          <p:sp>
            <p:nvSpPr>
              <p:cNvPr id="328" name="Rectangle 30"/>
              <p:cNvSpPr/>
              <p:nvPr/>
            </p:nvSpPr>
            <p:spPr>
              <a:xfrm>
                <a:off x="5940000" y="1635480"/>
                <a:ext cx="2571120" cy="4953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r">
                  <a:lnSpc>
                    <a:spcPct val="100000"/>
                  </a:lnSpc>
                </a:pPr>
                <a:r>
                  <a:rPr b="0" lang="fr-FR" sz="1200" spc="-1" strike="noStrike">
                    <a:solidFill>
                      <a:srgbClr val="000000"/>
                    </a:solidFill>
                    <a:latin typeface="Calibri"/>
                  </a:rPr>
                  <a:t>Babylone – 1800</a:t>
                </a:r>
                <a:br>
                  <a:rPr sz="1200"/>
                </a:br>
                <a:r>
                  <a:rPr b="0" lang="fr-FR" sz="1200" spc="-1" strike="noStrike">
                    <a:solidFill>
                      <a:srgbClr val="000000"/>
                    </a:solidFill>
                    <a:latin typeface="Calibri"/>
                  </a:rPr>
                  <a:t>base 60 positionnelle</a:t>
                </a:r>
                <a:endParaRPr b="0" lang="fr-FR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329" name="Picture 3" descr=""/>
              <p:cNvPicPr/>
              <p:nvPr/>
            </p:nvPicPr>
            <p:blipFill>
              <a:blip r:embed="rId10"/>
              <a:stretch/>
            </p:blipFill>
            <p:spPr>
              <a:xfrm>
                <a:off x="6228360" y="1701000"/>
                <a:ext cx="839880" cy="36468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330" name="Picture 3" descr=""/>
            <p:cNvPicPr/>
            <p:nvPr/>
          </p:nvPicPr>
          <p:blipFill>
            <a:blip r:embed="rId11"/>
            <a:stretch/>
          </p:blipFill>
          <p:spPr>
            <a:xfrm>
              <a:off x="5961960" y="1707480"/>
              <a:ext cx="266040" cy="307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31" name="Picture 3" descr=""/>
          <p:cNvPicPr/>
          <p:nvPr/>
        </p:nvPicPr>
        <p:blipFill>
          <a:blip r:embed="rId12"/>
          <a:stretch/>
        </p:blipFill>
        <p:spPr>
          <a:xfrm>
            <a:off x="5940000" y="2206800"/>
            <a:ext cx="839880" cy="36468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3" descr=""/>
          <p:cNvPicPr/>
          <p:nvPr/>
        </p:nvPicPr>
        <p:blipFill>
          <a:blip r:embed="rId13"/>
          <a:stretch/>
        </p:blipFill>
        <p:spPr>
          <a:xfrm>
            <a:off x="6825960" y="2264040"/>
            <a:ext cx="266040" cy="307440"/>
          </a:xfrm>
          <a:prstGeom prst="rect">
            <a:avLst/>
          </a:prstGeom>
          <a:ln w="0">
            <a:noFill/>
          </a:ln>
        </p:spPr>
      </p:pic>
      <p:sp>
        <p:nvSpPr>
          <p:cNvPr id="333" name="ZoneTexte 22"/>
          <p:cNvSpPr/>
          <p:nvPr/>
        </p:nvSpPr>
        <p:spPr>
          <a:xfrm>
            <a:off x="5295960" y="2202480"/>
            <a:ext cx="644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Calibri"/>
              </a:rPr>
              <a:t>3542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ZoneTexte 47"/>
          <p:cNvSpPr/>
          <p:nvPr/>
        </p:nvSpPr>
        <p:spPr>
          <a:xfrm>
            <a:off x="5412240" y="1707480"/>
            <a:ext cx="52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fr-FR" sz="1800" spc="-1" strike="noStrike">
                <a:solidFill>
                  <a:srgbClr val="ff0000"/>
                </a:solidFill>
                <a:latin typeface="Calibri"/>
              </a:rPr>
              <a:t>179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upe 62"/>
          <p:cNvGrpSpPr/>
          <p:nvPr/>
        </p:nvGrpSpPr>
        <p:grpSpPr>
          <a:xfrm>
            <a:off x="-1692720" y="-20520"/>
            <a:ext cx="11232720" cy="7488360"/>
            <a:chOff x="-1692720" y="-20520"/>
            <a:chExt cx="11232720" cy="7488360"/>
          </a:xfrm>
        </p:grpSpPr>
        <p:pic>
          <p:nvPicPr>
            <p:cNvPr id="336" name="Picture 2" descr="Carte du monde png carte du monde transparente arrière-plan image 1"/>
            <p:cNvPicPr/>
            <p:nvPr/>
          </p:nvPicPr>
          <p:blipFill>
            <a:blip r:embed="rId1"/>
            <a:stretch/>
          </p:blipFill>
          <p:spPr>
            <a:xfrm>
              <a:off x="-1692720" y="-20520"/>
              <a:ext cx="11232720" cy="748836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337" name="Connecteur droit 6"/>
            <p:cNvCxnSpPr/>
            <p:nvPr/>
          </p:nvCxnSpPr>
          <p:spPr>
            <a:xfrm>
              <a:off x="982080" y="3188880"/>
              <a:ext cx="133560" cy="58932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38" name="Connecteur droit 20"/>
            <p:cNvCxnSpPr/>
            <p:nvPr/>
          </p:nvCxnSpPr>
          <p:spPr>
            <a:xfrm>
              <a:off x="2133720" y="2077920"/>
              <a:ext cx="1605240" cy="74088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39" name="Connecteur droit 23"/>
            <p:cNvCxnSpPr/>
            <p:nvPr/>
          </p:nvCxnSpPr>
          <p:spPr>
            <a:xfrm flipH="1">
              <a:off x="6762960" y="2742120"/>
              <a:ext cx="521280" cy="75564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40" name="Connecteur droit 26"/>
            <p:cNvCxnSpPr>
              <a:stCxn id="341" idx="1"/>
            </p:cNvCxnSpPr>
            <p:nvPr/>
          </p:nvCxnSpPr>
          <p:spPr>
            <a:xfrm flipH="1" flipV="1">
              <a:off x="6022440" y="3723840"/>
              <a:ext cx="782280" cy="11232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42" name="Connecteur droit 29"/>
            <p:cNvCxnSpPr/>
            <p:nvPr/>
          </p:nvCxnSpPr>
          <p:spPr>
            <a:xfrm flipH="1" flipV="1">
              <a:off x="4754160" y="3373920"/>
              <a:ext cx="1186200" cy="85428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43" name="Connecteur droit 33"/>
            <p:cNvCxnSpPr/>
            <p:nvPr/>
          </p:nvCxnSpPr>
          <p:spPr>
            <a:xfrm flipH="1" flipV="1">
              <a:off x="3746880" y="3312360"/>
              <a:ext cx="2193480" cy="91584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44" name="Connecteur droit 36"/>
            <p:cNvCxnSpPr/>
            <p:nvPr/>
          </p:nvCxnSpPr>
          <p:spPr>
            <a:xfrm>
              <a:off x="3738600" y="1494360"/>
              <a:ext cx="270360" cy="148716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45" name="Connecteur droit 42"/>
            <p:cNvCxnSpPr/>
            <p:nvPr/>
          </p:nvCxnSpPr>
          <p:spPr>
            <a:xfrm flipH="1">
              <a:off x="4541040" y="1495080"/>
              <a:ext cx="1039320" cy="187920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346" name="Connecteur droit 49"/>
            <p:cNvCxnSpPr/>
            <p:nvPr/>
          </p:nvCxnSpPr>
          <p:spPr>
            <a:xfrm flipH="1">
              <a:off x="4998240" y="2077920"/>
              <a:ext cx="2166120" cy="1296360"/>
            </a:xfrm>
            <a:prstGeom prst="straightConnector1">
              <a:avLst/>
            </a:prstGeom>
            <a:ln w="12700">
              <a:solidFill>
                <a:srgbClr val="ff0000"/>
              </a:solidFill>
              <a:round/>
              <a:tailEnd len="med" type="triangle" w="med"/>
            </a:ln>
          </p:spPr>
        </p:cxnSp>
        <p:sp>
          <p:nvSpPr>
            <p:cNvPr id="347" name="Forme libre 59"/>
            <p:cNvSpPr/>
            <p:nvPr/>
          </p:nvSpPr>
          <p:spPr>
            <a:xfrm>
              <a:off x="3477600" y="2820240"/>
              <a:ext cx="2553480" cy="870480"/>
            </a:xfrm>
            <a:custGeom>
              <a:avLst/>
              <a:gdLst>
                <a:gd name="textAreaLeft" fmla="*/ 0 w 2553480"/>
                <a:gd name="textAreaRight" fmla="*/ 2553840 w 2553480"/>
                <a:gd name="textAreaTop" fmla="*/ 0 h 870480"/>
                <a:gd name="textAreaBottom" fmla="*/ 870840 h 870480"/>
              </a:gdLst>
              <a:ahLst/>
              <a:rect l="textAreaLeft" t="textAreaTop" r="textAreaRight" b="textAreaBottom"/>
              <a:pathLst>
                <a:path w="2979440" h="1016000">
                  <a:moveTo>
                    <a:pt x="2979440" y="1016000"/>
                  </a:moveTo>
                  <a:cubicBezTo>
                    <a:pt x="2927370" y="958850"/>
                    <a:pt x="2875300" y="901700"/>
                    <a:pt x="2786400" y="843280"/>
                  </a:cubicBezTo>
                  <a:cubicBezTo>
                    <a:pt x="2697500" y="784860"/>
                    <a:pt x="2584047" y="718820"/>
                    <a:pt x="2446040" y="665480"/>
                  </a:cubicBezTo>
                  <a:cubicBezTo>
                    <a:pt x="2308033" y="612140"/>
                    <a:pt x="2097213" y="544407"/>
                    <a:pt x="1958360" y="523240"/>
                  </a:cubicBezTo>
                  <a:cubicBezTo>
                    <a:pt x="1819507" y="502073"/>
                    <a:pt x="1713673" y="513080"/>
                    <a:pt x="1612920" y="538480"/>
                  </a:cubicBezTo>
                  <a:cubicBezTo>
                    <a:pt x="1512167" y="563880"/>
                    <a:pt x="1441047" y="642620"/>
                    <a:pt x="1353840" y="675640"/>
                  </a:cubicBezTo>
                  <a:cubicBezTo>
                    <a:pt x="1266633" y="708660"/>
                    <a:pt x="1225147" y="733213"/>
                    <a:pt x="1089680" y="736600"/>
                  </a:cubicBezTo>
                  <a:cubicBezTo>
                    <a:pt x="954213" y="739987"/>
                    <a:pt x="707833" y="719667"/>
                    <a:pt x="541040" y="695960"/>
                  </a:cubicBezTo>
                  <a:cubicBezTo>
                    <a:pt x="374247" y="672253"/>
                    <a:pt x="178667" y="638387"/>
                    <a:pt x="88920" y="594360"/>
                  </a:cubicBezTo>
                  <a:cubicBezTo>
                    <a:pt x="-827" y="550333"/>
                    <a:pt x="-5060" y="500380"/>
                    <a:pt x="2560" y="431800"/>
                  </a:cubicBezTo>
                  <a:cubicBezTo>
                    <a:pt x="10180" y="363220"/>
                    <a:pt x="88920" y="245533"/>
                    <a:pt x="134640" y="182880"/>
                  </a:cubicBezTo>
                  <a:cubicBezTo>
                    <a:pt x="180360" y="120227"/>
                    <a:pt x="248093" y="86360"/>
                    <a:pt x="276880" y="55880"/>
                  </a:cubicBezTo>
                  <a:cubicBezTo>
                    <a:pt x="305667" y="25400"/>
                    <a:pt x="306513" y="12700"/>
                    <a:pt x="307360" y="0"/>
                  </a:cubicBezTo>
                </a:path>
              </a:pathLst>
            </a:custGeom>
            <a:noFill/>
            <a:ln>
              <a:solidFill>
                <a:srgbClr val="3a5f8b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48" name="Rectangle 30"/>
          <p:cNvSpPr/>
          <p:nvPr/>
        </p:nvSpPr>
        <p:spPr>
          <a:xfrm>
            <a:off x="5940000" y="1635480"/>
            <a:ext cx="2571120" cy="100764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Babylone – 1800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60 positionnelle</a:t>
            </a:r>
            <a:br>
              <a:rPr sz="1200"/>
            </a:br>
            <a:br>
              <a:rPr sz="1200"/>
            </a:b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~-1000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Rectangle 43"/>
          <p:cNvSpPr/>
          <p:nvPr/>
        </p:nvSpPr>
        <p:spPr>
          <a:xfrm>
            <a:off x="5580000" y="4227840"/>
            <a:ext cx="2194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Arabes 880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10 positionnelle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Propagation des connaissances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ftr" idx="1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sldNum" idx="1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489F18-3AEF-4F90-AB56-D218E6BEF692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53" name="Connecteur droit 24"/>
          <p:cNvCxnSpPr/>
          <p:nvPr/>
        </p:nvCxnSpPr>
        <p:spPr>
          <a:xfrm flipV="1">
            <a:off x="3119400" y="4299840"/>
            <a:ext cx="1422000" cy="288360"/>
          </a:xfrm>
          <a:prstGeom prst="straightConnector1">
            <a:avLst/>
          </a:prstGeom>
          <a:ln w="12700">
            <a:solidFill>
              <a:srgbClr val="ff0000"/>
            </a:solidFill>
            <a:round/>
            <a:tailEnd len="med" type="triangle" w="med"/>
          </a:ln>
        </p:spPr>
      </p:cxnSp>
      <p:grpSp>
        <p:nvGrpSpPr>
          <p:cNvPr id="354" name="Groupe 16"/>
          <p:cNvGrpSpPr/>
          <p:nvPr/>
        </p:nvGrpSpPr>
        <p:grpSpPr>
          <a:xfrm>
            <a:off x="1561320" y="4397040"/>
            <a:ext cx="1558080" cy="334440"/>
            <a:chOff x="1561320" y="4397040"/>
            <a:chExt cx="1558080" cy="334440"/>
          </a:xfrm>
        </p:grpSpPr>
        <p:sp>
          <p:nvSpPr>
            <p:cNvPr id="355" name="Rectangle 7"/>
            <p:cNvSpPr/>
            <p:nvPr/>
          </p:nvSpPr>
          <p:spPr>
            <a:xfrm>
              <a:off x="1561320" y="4397040"/>
              <a:ext cx="1558080" cy="334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bbb59">
                  <a:lumMod val="75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Os d’Ishango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- 20 à -35 000 ans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56" name="Picture 2" descr=""/>
            <p:cNvPicPr/>
            <p:nvPr/>
          </p:nvPicPr>
          <p:blipFill>
            <a:blip r:embed="rId2"/>
            <a:stretch/>
          </p:blipFill>
          <p:spPr>
            <a:xfrm>
              <a:off x="1612800" y="4405320"/>
              <a:ext cx="188280" cy="31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57" name="Rectangle 35"/>
          <p:cNvSpPr/>
          <p:nvPr/>
        </p:nvSpPr>
        <p:spPr>
          <a:xfrm>
            <a:off x="6804360" y="2724120"/>
            <a:ext cx="2266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7964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Chine-Japon – 1300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numération mixte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8" name="Picture 5" descr=""/>
          <p:cNvPicPr/>
          <p:nvPr/>
        </p:nvPicPr>
        <p:blipFill>
          <a:blip r:embed="rId3"/>
          <a:stretch/>
        </p:blipFill>
        <p:spPr>
          <a:xfrm>
            <a:off x="6900120" y="2859840"/>
            <a:ext cx="767880" cy="279000"/>
          </a:xfrm>
          <a:prstGeom prst="rect">
            <a:avLst/>
          </a:prstGeom>
          <a:ln w="0">
            <a:noFill/>
          </a:ln>
        </p:spPr>
      </p:pic>
      <p:sp>
        <p:nvSpPr>
          <p:cNvPr id="341" name="Rectangle 38"/>
          <p:cNvSpPr/>
          <p:nvPr/>
        </p:nvSpPr>
        <p:spPr>
          <a:xfrm>
            <a:off x="6804360" y="3588120"/>
            <a:ext cx="21942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Inde 595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10 positionnelle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9" name="Picture 6" descr=""/>
          <p:cNvPicPr/>
          <p:nvPr/>
        </p:nvPicPr>
        <p:blipFill>
          <a:blip r:embed="rId4"/>
          <a:stretch/>
        </p:blipFill>
        <p:spPr>
          <a:xfrm>
            <a:off x="6876720" y="3707280"/>
            <a:ext cx="647280" cy="304560"/>
          </a:xfrm>
          <a:prstGeom prst="rect">
            <a:avLst/>
          </a:prstGeom>
          <a:ln w="0">
            <a:noFill/>
          </a:ln>
        </p:spPr>
      </p:pic>
      <p:sp>
        <p:nvSpPr>
          <p:cNvPr id="360" name="Rectangle 40"/>
          <p:cNvSpPr/>
          <p:nvPr/>
        </p:nvSpPr>
        <p:spPr>
          <a:xfrm>
            <a:off x="-304560" y="2693160"/>
            <a:ext cx="1944000" cy="4953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Mayas + 300</a:t>
            </a:r>
            <a:br>
              <a:rPr sz="1200"/>
            </a:b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base 20 pos.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1" name="Picture 7" descr=""/>
          <p:cNvPicPr/>
          <p:nvPr/>
        </p:nvPicPr>
        <p:blipFill>
          <a:blip r:embed="rId5"/>
          <a:stretch/>
        </p:blipFill>
        <p:spPr>
          <a:xfrm>
            <a:off x="5652000" y="4327920"/>
            <a:ext cx="622440" cy="331560"/>
          </a:xfrm>
          <a:prstGeom prst="rect">
            <a:avLst/>
          </a:prstGeom>
          <a:ln w="0">
            <a:noFill/>
          </a:ln>
        </p:spPr>
      </p:pic>
      <p:grpSp>
        <p:nvGrpSpPr>
          <p:cNvPr id="362" name="Groupe 2"/>
          <p:cNvGrpSpPr/>
          <p:nvPr/>
        </p:nvGrpSpPr>
        <p:grpSpPr>
          <a:xfrm>
            <a:off x="395640" y="1860120"/>
            <a:ext cx="1872000" cy="495360"/>
            <a:chOff x="395640" y="1860120"/>
            <a:chExt cx="1872000" cy="495360"/>
          </a:xfrm>
        </p:grpSpPr>
        <p:sp>
          <p:nvSpPr>
            <p:cNvPr id="363" name="Rectangle 44"/>
            <p:cNvSpPr/>
            <p:nvPr/>
          </p:nvSpPr>
          <p:spPr>
            <a:xfrm>
              <a:off x="395640" y="1860120"/>
              <a:ext cx="187200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Europe 1000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base 10 pos.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64" name="Picture 8" descr=""/>
            <p:cNvPicPr/>
            <p:nvPr/>
          </p:nvPicPr>
          <p:blipFill>
            <a:blip r:embed="rId6"/>
            <a:stretch/>
          </p:blipFill>
          <p:spPr>
            <a:xfrm>
              <a:off x="439920" y="1957680"/>
              <a:ext cx="891360" cy="315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65" name="Picture 9" descr=""/>
          <p:cNvPicPr/>
          <p:nvPr/>
        </p:nvPicPr>
        <p:blipFill>
          <a:blip r:embed="rId7"/>
          <a:stretch/>
        </p:blipFill>
        <p:spPr>
          <a:xfrm>
            <a:off x="-268560" y="2823480"/>
            <a:ext cx="869040" cy="259920"/>
          </a:xfrm>
          <a:prstGeom prst="rect">
            <a:avLst/>
          </a:prstGeom>
          <a:ln w="0">
            <a:noFill/>
          </a:ln>
        </p:spPr>
      </p:pic>
      <p:grpSp>
        <p:nvGrpSpPr>
          <p:cNvPr id="366" name="Groupe 19"/>
          <p:cNvGrpSpPr/>
          <p:nvPr/>
        </p:nvGrpSpPr>
        <p:grpSpPr>
          <a:xfrm>
            <a:off x="1945440" y="1131480"/>
            <a:ext cx="2410200" cy="495360"/>
            <a:chOff x="1945440" y="1131480"/>
            <a:chExt cx="2410200" cy="495360"/>
          </a:xfrm>
        </p:grpSpPr>
        <p:sp>
          <p:nvSpPr>
            <p:cNvPr id="367" name="Rectangle 48"/>
            <p:cNvSpPr/>
            <p:nvPr/>
          </p:nvSpPr>
          <p:spPr>
            <a:xfrm>
              <a:off x="1945440" y="1131480"/>
              <a:ext cx="241020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Rome – 500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numération additive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68" name="Picture 10" descr=""/>
            <p:cNvPicPr/>
            <p:nvPr/>
          </p:nvPicPr>
          <p:blipFill>
            <a:blip r:embed="rId8"/>
            <a:stretch/>
          </p:blipFill>
          <p:spPr>
            <a:xfrm>
              <a:off x="2017440" y="1224360"/>
              <a:ext cx="939600" cy="309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69" name="Groupe 9"/>
          <p:cNvGrpSpPr/>
          <p:nvPr/>
        </p:nvGrpSpPr>
        <p:grpSpPr>
          <a:xfrm>
            <a:off x="4644000" y="999360"/>
            <a:ext cx="2240640" cy="495360"/>
            <a:chOff x="4644000" y="999360"/>
            <a:chExt cx="2240640" cy="495360"/>
          </a:xfrm>
        </p:grpSpPr>
        <p:sp>
          <p:nvSpPr>
            <p:cNvPr id="370" name="Rectangle 54"/>
            <p:cNvSpPr/>
            <p:nvPr/>
          </p:nvSpPr>
          <p:spPr>
            <a:xfrm>
              <a:off x="4644000" y="999360"/>
              <a:ext cx="2240640" cy="495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f81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Egypte – 2700</a:t>
              </a:r>
              <a:br>
                <a:rPr sz="1200"/>
              </a:b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numération additive</a:t>
              </a:r>
              <a:endParaRPr b="0" lang="fr-FR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71" name="Picture 2" descr=""/>
            <p:cNvPicPr/>
            <p:nvPr/>
          </p:nvPicPr>
          <p:blipFill>
            <a:blip r:embed="rId9"/>
            <a:stretch/>
          </p:blipFill>
          <p:spPr>
            <a:xfrm>
              <a:off x="4674600" y="1067040"/>
              <a:ext cx="813240" cy="3729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72" name="Picture 11" descr=""/>
          <p:cNvPicPr/>
          <p:nvPr/>
        </p:nvPicPr>
        <p:blipFill>
          <a:blip r:embed="rId10"/>
          <a:stretch/>
        </p:blipFill>
        <p:spPr>
          <a:xfrm>
            <a:off x="6766560" y="1635480"/>
            <a:ext cx="228240" cy="250560"/>
          </a:xfrm>
          <a:prstGeom prst="rect">
            <a:avLst/>
          </a:prstGeom>
          <a:ln w="0">
            <a:noFill/>
          </a:ln>
        </p:spPr>
      </p:pic>
      <p:sp>
        <p:nvSpPr>
          <p:cNvPr id="373" name="ZoneTexte 52"/>
          <p:cNvSpPr/>
          <p:nvPr/>
        </p:nvSpPr>
        <p:spPr>
          <a:xfrm>
            <a:off x="5873760" y="1587600"/>
            <a:ext cx="58968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ff0000"/>
                </a:solidFill>
                <a:latin typeface="Calibri"/>
              </a:rPr>
              <a:t>2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ff0000"/>
                </a:solidFill>
                <a:latin typeface="Calibri"/>
              </a:rPr>
              <a:t>61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ff0000"/>
                </a:solidFill>
                <a:latin typeface="Calibri"/>
              </a:rPr>
              <a:t>???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ff0000"/>
                </a:solidFill>
                <a:latin typeface="Calibri"/>
              </a:rPr>
              <a:t>3601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4" name="Groupe 21"/>
          <p:cNvGrpSpPr/>
          <p:nvPr/>
        </p:nvGrpSpPr>
        <p:grpSpPr>
          <a:xfrm>
            <a:off x="6504480" y="1873080"/>
            <a:ext cx="479880" cy="770040"/>
            <a:chOff x="6504480" y="1873080"/>
            <a:chExt cx="479880" cy="770040"/>
          </a:xfrm>
        </p:grpSpPr>
        <p:pic>
          <p:nvPicPr>
            <p:cNvPr id="375" name="Picture 10" descr=""/>
            <p:cNvPicPr/>
            <p:nvPr/>
          </p:nvPicPr>
          <p:blipFill>
            <a:blip r:embed="rId11"/>
            <a:stretch/>
          </p:blipFill>
          <p:spPr>
            <a:xfrm>
              <a:off x="6836760" y="1873080"/>
              <a:ext cx="147600" cy="23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6" name="Picture 10" descr=""/>
            <p:cNvPicPr/>
            <p:nvPr/>
          </p:nvPicPr>
          <p:blipFill>
            <a:blip r:embed="rId12"/>
            <a:stretch/>
          </p:blipFill>
          <p:spPr>
            <a:xfrm>
              <a:off x="6637320" y="1873080"/>
              <a:ext cx="147600" cy="23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7" name="Picture 10" descr=""/>
            <p:cNvPicPr/>
            <p:nvPr/>
          </p:nvPicPr>
          <p:blipFill>
            <a:blip r:embed="rId13"/>
            <a:stretch/>
          </p:blipFill>
          <p:spPr>
            <a:xfrm>
              <a:off x="6836760" y="2119320"/>
              <a:ext cx="147600" cy="23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8" name="Picture 10" descr=""/>
            <p:cNvPicPr/>
            <p:nvPr/>
          </p:nvPicPr>
          <p:blipFill>
            <a:blip r:embed="rId14"/>
            <a:stretch/>
          </p:blipFill>
          <p:spPr>
            <a:xfrm>
              <a:off x="6504480" y="2119320"/>
              <a:ext cx="147600" cy="23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9" name="Picture 2" descr="espace"/>
            <p:cNvPicPr/>
            <p:nvPr/>
          </p:nvPicPr>
          <p:blipFill>
            <a:blip r:embed="rId15"/>
            <a:stretch/>
          </p:blipFill>
          <p:spPr>
            <a:xfrm>
              <a:off x="6593040" y="2318400"/>
              <a:ext cx="324720" cy="324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0" name="Picture 10" descr=""/>
            <p:cNvPicPr/>
            <p:nvPr/>
          </p:nvPicPr>
          <p:blipFill>
            <a:blip r:embed="rId16"/>
            <a:stretch/>
          </p:blipFill>
          <p:spPr>
            <a:xfrm>
              <a:off x="6836760" y="2352960"/>
              <a:ext cx="147600" cy="23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1" name="Picture 10" descr=""/>
            <p:cNvPicPr/>
            <p:nvPr/>
          </p:nvPicPr>
          <p:blipFill>
            <a:blip r:embed="rId17"/>
            <a:stretch/>
          </p:blipFill>
          <p:spPr>
            <a:xfrm>
              <a:off x="6504480" y="2352960"/>
              <a:ext cx="147600" cy="2311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457200" y="162540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4363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quatre mille trois cent soixante trois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moderne </a:t>
            </a:r>
            <a:br>
              <a:rPr sz="3200"/>
            </a:b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positionnelle, avec les chiffres indo-arabes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117B10-FCEC-45B6-BBA5-A81126B5FC4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" descr=""/>
          <p:cNvPicPr/>
          <p:nvPr/>
        </p:nvPicPr>
        <p:blipFill>
          <a:blip r:embed="rId1"/>
          <a:stretch/>
        </p:blipFill>
        <p:spPr>
          <a:xfrm>
            <a:off x="1475640" y="3059640"/>
            <a:ext cx="434520" cy="2282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4" descr=""/>
          <p:cNvPicPr/>
          <p:nvPr/>
        </p:nvPicPr>
        <p:blipFill>
          <a:blip r:embed="rId2"/>
          <a:stretch/>
        </p:blipFill>
        <p:spPr>
          <a:xfrm>
            <a:off x="2062080" y="3140640"/>
            <a:ext cx="190080" cy="17424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5" descr=""/>
          <p:cNvPicPr/>
          <p:nvPr/>
        </p:nvPicPr>
        <p:blipFill>
          <a:blip r:embed="rId3"/>
          <a:stretch/>
        </p:blipFill>
        <p:spPr>
          <a:xfrm>
            <a:off x="2467800" y="3140640"/>
            <a:ext cx="288720" cy="198000"/>
          </a:xfrm>
          <a:prstGeom prst="rect">
            <a:avLst/>
          </a:prstGeom>
          <a:ln w="0">
            <a:noFill/>
          </a:ln>
        </p:spPr>
      </p:pic>
      <p:pic>
        <p:nvPicPr>
          <p:cNvPr id="385" name="Picture 4" descr=""/>
          <p:cNvPicPr/>
          <p:nvPr/>
        </p:nvPicPr>
        <p:blipFill>
          <a:blip r:embed="rId4"/>
          <a:stretch/>
        </p:blipFill>
        <p:spPr>
          <a:xfrm>
            <a:off x="4029480" y="2913480"/>
            <a:ext cx="190080" cy="17424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6" descr=""/>
          <p:cNvPicPr/>
          <p:nvPr/>
        </p:nvPicPr>
        <p:blipFill>
          <a:blip r:embed="rId5"/>
          <a:stretch/>
        </p:blipFill>
        <p:spPr>
          <a:xfrm>
            <a:off x="3204000" y="3146040"/>
            <a:ext cx="385560" cy="14184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9" descr=""/>
          <p:cNvPicPr/>
          <p:nvPr/>
        </p:nvPicPr>
        <p:blipFill>
          <a:blip r:embed="rId6"/>
          <a:stretch/>
        </p:blipFill>
        <p:spPr>
          <a:xfrm>
            <a:off x="2797920" y="3221640"/>
            <a:ext cx="361440" cy="66240"/>
          </a:xfrm>
          <a:prstGeom prst="rect">
            <a:avLst/>
          </a:prstGeom>
          <a:ln w="0">
            <a:noFill/>
          </a:ln>
        </p:spPr>
      </p:pic>
      <p:grpSp>
        <p:nvGrpSpPr>
          <p:cNvPr id="388" name="Groupe 20"/>
          <p:cNvGrpSpPr/>
          <p:nvPr/>
        </p:nvGrpSpPr>
        <p:grpSpPr>
          <a:xfrm>
            <a:off x="5364720" y="3009960"/>
            <a:ext cx="361440" cy="277920"/>
            <a:chOff x="5364720" y="3009960"/>
            <a:chExt cx="361440" cy="277920"/>
          </a:xfrm>
        </p:grpSpPr>
        <p:pic>
          <p:nvPicPr>
            <p:cNvPr id="389" name="Picture 9" descr=""/>
            <p:cNvPicPr/>
            <p:nvPr/>
          </p:nvPicPr>
          <p:blipFill>
            <a:blip r:embed="rId7"/>
            <a:stretch/>
          </p:blipFill>
          <p:spPr>
            <a:xfrm>
              <a:off x="5364720" y="3009960"/>
              <a:ext cx="361440" cy="6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0" name="Picture 4" descr=""/>
            <p:cNvPicPr/>
            <p:nvPr/>
          </p:nvPicPr>
          <p:blipFill>
            <a:blip r:embed="rId8"/>
            <a:stretch/>
          </p:blipFill>
          <p:spPr>
            <a:xfrm>
              <a:off x="5450400" y="3113640"/>
              <a:ext cx="190080" cy="1742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91" name="Picture 2" descr="espace"/>
          <p:cNvPicPr/>
          <p:nvPr/>
        </p:nvPicPr>
        <p:blipFill>
          <a:blip r:embed="rId9"/>
          <a:stretch/>
        </p:blipFill>
        <p:spPr>
          <a:xfrm>
            <a:off x="1529280" y="3426120"/>
            <a:ext cx="352080" cy="35208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10" descr=""/>
          <p:cNvPicPr/>
          <p:nvPr/>
        </p:nvPicPr>
        <p:blipFill>
          <a:blip r:embed="rId10"/>
          <a:stretch/>
        </p:blipFill>
        <p:spPr>
          <a:xfrm>
            <a:off x="2119680" y="3477240"/>
            <a:ext cx="159840" cy="25056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11" descr=""/>
          <p:cNvPicPr/>
          <p:nvPr/>
        </p:nvPicPr>
        <p:blipFill>
          <a:blip r:embed="rId11"/>
          <a:stretch/>
        </p:blipFill>
        <p:spPr>
          <a:xfrm>
            <a:off x="2496240" y="3477240"/>
            <a:ext cx="228240" cy="250560"/>
          </a:xfrm>
          <a:prstGeom prst="rect">
            <a:avLst/>
          </a:prstGeom>
          <a:ln w="0">
            <a:noFill/>
          </a:ln>
        </p:spPr>
      </p:pic>
      <p:pic>
        <p:nvPicPr>
          <p:cNvPr id="394" name="Picture 12" descr=""/>
          <p:cNvPicPr/>
          <p:nvPr/>
        </p:nvPicPr>
        <p:blipFill>
          <a:blip r:embed="rId12"/>
          <a:stretch/>
        </p:blipFill>
        <p:spPr>
          <a:xfrm>
            <a:off x="3301560" y="3480120"/>
            <a:ext cx="274320" cy="244080"/>
          </a:xfrm>
          <a:prstGeom prst="rect">
            <a:avLst/>
          </a:prstGeom>
          <a:ln w="0">
            <a:noFill/>
          </a:ln>
        </p:spPr>
      </p:pic>
      <p:pic>
        <p:nvPicPr>
          <p:cNvPr id="395" name="Picture 13" descr=""/>
          <p:cNvPicPr/>
          <p:nvPr/>
        </p:nvPicPr>
        <p:blipFill>
          <a:blip r:embed="rId13"/>
          <a:stretch/>
        </p:blipFill>
        <p:spPr>
          <a:xfrm>
            <a:off x="3927240" y="3468960"/>
            <a:ext cx="358560" cy="266400"/>
          </a:xfrm>
          <a:prstGeom prst="rect">
            <a:avLst/>
          </a:prstGeom>
          <a:ln w="0">
            <a:noFill/>
          </a:ln>
        </p:spPr>
      </p:pic>
      <p:grpSp>
        <p:nvGrpSpPr>
          <p:cNvPr id="396" name="Groupe 13"/>
          <p:cNvGrpSpPr/>
          <p:nvPr/>
        </p:nvGrpSpPr>
        <p:grpSpPr>
          <a:xfrm>
            <a:off x="4620240" y="3464280"/>
            <a:ext cx="483480" cy="276120"/>
            <a:chOff x="4620240" y="3464280"/>
            <a:chExt cx="483480" cy="276120"/>
          </a:xfrm>
        </p:grpSpPr>
        <p:pic>
          <p:nvPicPr>
            <p:cNvPr id="397" name="Picture 14" descr=""/>
            <p:cNvPicPr/>
            <p:nvPr/>
          </p:nvPicPr>
          <p:blipFill>
            <a:blip r:embed="rId14"/>
            <a:stretch/>
          </p:blipFill>
          <p:spPr>
            <a:xfrm>
              <a:off x="4755960" y="3464280"/>
              <a:ext cx="347760" cy="276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Picture 10" descr=""/>
            <p:cNvPicPr/>
            <p:nvPr/>
          </p:nvPicPr>
          <p:blipFill>
            <a:blip r:embed="rId15"/>
            <a:stretch/>
          </p:blipFill>
          <p:spPr>
            <a:xfrm>
              <a:off x="4620240" y="3477240"/>
              <a:ext cx="159840" cy="250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99" name="Picture 15" descr=""/>
          <p:cNvPicPr/>
          <p:nvPr/>
        </p:nvPicPr>
        <p:blipFill>
          <a:blip r:embed="rId16"/>
          <a:stretch/>
        </p:blipFill>
        <p:spPr>
          <a:xfrm>
            <a:off x="2781720" y="3432240"/>
            <a:ext cx="390240" cy="339840"/>
          </a:xfrm>
          <a:prstGeom prst="rect">
            <a:avLst/>
          </a:prstGeom>
          <a:ln w="0">
            <a:noFill/>
          </a:ln>
        </p:spPr>
      </p:pic>
      <p:grpSp>
        <p:nvGrpSpPr>
          <p:cNvPr id="400" name="Groupe 15"/>
          <p:cNvGrpSpPr/>
          <p:nvPr/>
        </p:nvGrpSpPr>
        <p:grpSpPr>
          <a:xfrm>
            <a:off x="5232600" y="3463200"/>
            <a:ext cx="663840" cy="278280"/>
            <a:chOff x="5232600" y="3463200"/>
            <a:chExt cx="663840" cy="278280"/>
          </a:xfrm>
        </p:grpSpPr>
        <p:pic>
          <p:nvPicPr>
            <p:cNvPr id="401" name="Picture 10" descr=""/>
            <p:cNvPicPr/>
            <p:nvPr/>
          </p:nvPicPr>
          <p:blipFill>
            <a:blip r:embed="rId17"/>
            <a:stretch/>
          </p:blipFill>
          <p:spPr>
            <a:xfrm>
              <a:off x="5232600" y="3477240"/>
              <a:ext cx="159840" cy="250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2" name="Picture 10" descr=""/>
            <p:cNvPicPr/>
            <p:nvPr/>
          </p:nvPicPr>
          <p:blipFill>
            <a:blip r:embed="rId18"/>
            <a:stretch/>
          </p:blipFill>
          <p:spPr>
            <a:xfrm>
              <a:off x="5736600" y="3477240"/>
              <a:ext cx="159840" cy="250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3" name="Picture 17" descr=""/>
            <p:cNvPicPr/>
            <p:nvPr/>
          </p:nvPicPr>
          <p:blipFill>
            <a:blip r:embed="rId19"/>
            <a:stretch/>
          </p:blipFill>
          <p:spPr>
            <a:xfrm>
              <a:off x="5402880" y="3463200"/>
              <a:ext cx="348480" cy="278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04" name="Groupe 21"/>
          <p:cNvGrpSpPr/>
          <p:nvPr/>
        </p:nvGrpSpPr>
        <p:grpSpPr>
          <a:xfrm>
            <a:off x="6024600" y="3452040"/>
            <a:ext cx="882360" cy="300600"/>
            <a:chOff x="6024600" y="3452040"/>
            <a:chExt cx="882360" cy="300600"/>
          </a:xfrm>
        </p:grpSpPr>
        <p:pic>
          <p:nvPicPr>
            <p:cNvPr id="405" name="Picture 18" descr=""/>
            <p:cNvPicPr/>
            <p:nvPr/>
          </p:nvPicPr>
          <p:blipFill>
            <a:blip r:embed="rId20"/>
            <a:stretch/>
          </p:blipFill>
          <p:spPr>
            <a:xfrm>
              <a:off x="6024600" y="3452040"/>
              <a:ext cx="357480" cy="30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6" name="Picture 14" descr=""/>
            <p:cNvPicPr/>
            <p:nvPr/>
          </p:nvPicPr>
          <p:blipFill>
            <a:blip r:embed="rId21"/>
            <a:stretch/>
          </p:blipFill>
          <p:spPr>
            <a:xfrm>
              <a:off x="6382440" y="3464280"/>
              <a:ext cx="347760" cy="276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7" name="Picture 10" descr=""/>
            <p:cNvPicPr/>
            <p:nvPr/>
          </p:nvPicPr>
          <p:blipFill>
            <a:blip r:embed="rId22"/>
            <a:stretch/>
          </p:blipFill>
          <p:spPr>
            <a:xfrm>
              <a:off x="6730560" y="3464280"/>
              <a:ext cx="176400" cy="276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8" name="Titre 1"/>
          <p:cNvSpPr/>
          <p:nvPr/>
        </p:nvSpPr>
        <p:spPr>
          <a:xfrm>
            <a:off x="609480" y="35820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Exercices sur les systèmes de numération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" name="Picture 7" descr=""/>
          <p:cNvPicPr/>
          <p:nvPr/>
        </p:nvPicPr>
        <p:blipFill>
          <a:blip r:embed="rId23"/>
          <a:stretch/>
        </p:blipFill>
        <p:spPr>
          <a:xfrm>
            <a:off x="3312360" y="2104200"/>
            <a:ext cx="178920" cy="220320"/>
          </a:xfrm>
          <a:prstGeom prst="rect">
            <a:avLst/>
          </a:prstGeom>
          <a:ln w="0">
            <a:noFill/>
          </a:ln>
        </p:spPr>
      </p:pic>
      <p:pic>
        <p:nvPicPr>
          <p:cNvPr id="410" name="Picture 7" descr=""/>
          <p:cNvPicPr/>
          <p:nvPr/>
        </p:nvPicPr>
        <p:blipFill>
          <a:blip r:embed="rId24"/>
          <a:stretch/>
        </p:blipFill>
        <p:spPr>
          <a:xfrm>
            <a:off x="3912840" y="2104200"/>
            <a:ext cx="178920" cy="220320"/>
          </a:xfrm>
          <a:prstGeom prst="rect">
            <a:avLst/>
          </a:prstGeom>
          <a:ln w="0">
            <a:noFill/>
          </a:ln>
        </p:spPr>
      </p:pic>
      <p:pic>
        <p:nvPicPr>
          <p:cNvPr id="411" name="Picture 7" descr=""/>
          <p:cNvPicPr/>
          <p:nvPr/>
        </p:nvPicPr>
        <p:blipFill>
          <a:blip r:embed="rId25"/>
          <a:stretch/>
        </p:blipFill>
        <p:spPr>
          <a:xfrm>
            <a:off x="4093560" y="2104200"/>
            <a:ext cx="178920" cy="220320"/>
          </a:xfrm>
          <a:prstGeom prst="rect">
            <a:avLst/>
          </a:prstGeom>
          <a:ln w="0">
            <a:noFill/>
          </a:ln>
        </p:spPr>
      </p:pic>
      <p:pic>
        <p:nvPicPr>
          <p:cNvPr id="412" name="Picture 8" descr=""/>
          <p:cNvPicPr/>
          <p:nvPr/>
        </p:nvPicPr>
        <p:blipFill>
          <a:blip r:embed="rId26"/>
          <a:stretch/>
        </p:blipFill>
        <p:spPr>
          <a:xfrm>
            <a:off x="4716000" y="2081520"/>
            <a:ext cx="186120" cy="265680"/>
          </a:xfrm>
          <a:prstGeom prst="rect">
            <a:avLst/>
          </a:prstGeom>
          <a:ln w="0">
            <a:noFill/>
          </a:ln>
        </p:spPr>
      </p:pic>
      <p:pic>
        <p:nvPicPr>
          <p:cNvPr id="413" name="Picture 3" descr=""/>
          <p:cNvPicPr/>
          <p:nvPr/>
        </p:nvPicPr>
        <p:blipFill>
          <a:blip r:embed="rId27"/>
          <a:stretch/>
        </p:blipFill>
        <p:spPr>
          <a:xfrm>
            <a:off x="3921120" y="3063240"/>
            <a:ext cx="434520" cy="228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14" name="Tableau 11"/>
          <p:cNvGraphicFramePr/>
          <p:nvPr/>
        </p:nvGraphicFramePr>
        <p:xfrm>
          <a:off x="514440" y="1635480"/>
          <a:ext cx="7585560" cy="2075400"/>
        </p:xfrm>
        <a:graphic>
          <a:graphicData uri="http://schemas.openxmlformats.org/drawingml/2006/table">
            <a:tbl>
              <a:tblPr/>
              <a:tblGrid>
                <a:gridCol w="889200"/>
                <a:gridCol w="576000"/>
                <a:gridCol w="432000"/>
                <a:gridCol w="360000"/>
                <a:gridCol w="432000"/>
                <a:gridCol w="432000"/>
                <a:gridCol w="216000"/>
                <a:gridCol w="504000"/>
                <a:gridCol w="216000"/>
                <a:gridCol w="576000"/>
                <a:gridCol w="792000"/>
                <a:gridCol w="1008000"/>
                <a:gridCol w="1152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moderne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3601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Egypte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fr-FR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b="0" lang="fr-FR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br>
                        <a:rPr sz="1100"/>
                      </a:b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b="0" lang="fr-F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Rome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Maya</a:t>
                      </a:r>
                      <a:br>
                        <a:rPr sz="1200"/>
                      </a:b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(base 20)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fr-FR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Babylone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(base 60)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fr-FR" sz="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15" name="Picture 20" descr=""/>
          <p:cNvPicPr/>
          <p:nvPr/>
        </p:nvPicPr>
        <p:blipFill>
          <a:blip r:embed="rId28"/>
          <a:stretch/>
        </p:blipFill>
        <p:spPr>
          <a:xfrm>
            <a:off x="8242560" y="2048760"/>
            <a:ext cx="117000" cy="331200"/>
          </a:xfrm>
          <a:prstGeom prst="rect">
            <a:avLst/>
          </a:prstGeom>
          <a:ln w="0">
            <a:noFill/>
          </a:ln>
        </p:spPr>
      </p:pic>
      <p:sp>
        <p:nvSpPr>
          <p:cNvPr id="416" name="ZoneTexte 50"/>
          <p:cNvSpPr/>
          <p:nvPr/>
        </p:nvSpPr>
        <p:spPr>
          <a:xfrm>
            <a:off x="8364960" y="2072520"/>
            <a:ext cx="6688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= 1000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ZoneTexte 1"/>
          <p:cNvSpPr/>
          <p:nvPr/>
        </p:nvSpPr>
        <p:spPr>
          <a:xfrm>
            <a:off x="465120" y="1203480"/>
            <a:ext cx="465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Complétez l’écriture des nombres de 100 à 3601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2E482B-35FC-42C3-B5B1-4B1E0002B2A6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roupe 49"/>
          <p:cNvGrpSpPr/>
          <p:nvPr/>
        </p:nvGrpSpPr>
        <p:grpSpPr>
          <a:xfrm>
            <a:off x="7104600" y="2055600"/>
            <a:ext cx="648000" cy="331200"/>
            <a:chOff x="7104600" y="2055600"/>
            <a:chExt cx="648000" cy="331200"/>
          </a:xfrm>
        </p:grpSpPr>
        <p:pic>
          <p:nvPicPr>
            <p:cNvPr id="419" name="Picture 20" descr=""/>
            <p:cNvPicPr/>
            <p:nvPr/>
          </p:nvPicPr>
          <p:blipFill>
            <a:blip r:embed="rId1"/>
            <a:stretch/>
          </p:blipFill>
          <p:spPr>
            <a:xfrm>
              <a:off x="7104600" y="2055600"/>
              <a:ext cx="117000" cy="33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0" name="Picture 20" descr=""/>
            <p:cNvPicPr/>
            <p:nvPr/>
          </p:nvPicPr>
          <p:blipFill>
            <a:blip r:embed="rId2"/>
            <a:stretch/>
          </p:blipFill>
          <p:spPr>
            <a:xfrm>
              <a:off x="7210440" y="2055600"/>
              <a:ext cx="117000" cy="33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1" name="Picture 20" descr=""/>
            <p:cNvPicPr/>
            <p:nvPr/>
          </p:nvPicPr>
          <p:blipFill>
            <a:blip r:embed="rId3"/>
            <a:stretch/>
          </p:blipFill>
          <p:spPr>
            <a:xfrm>
              <a:off x="7316640" y="2055600"/>
              <a:ext cx="117000" cy="33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2" name="Picture 8" descr=""/>
            <p:cNvPicPr/>
            <p:nvPr/>
          </p:nvPicPr>
          <p:blipFill>
            <a:blip r:embed="rId4"/>
            <a:stretch/>
          </p:blipFill>
          <p:spPr>
            <a:xfrm>
              <a:off x="7428600" y="2066760"/>
              <a:ext cx="108360" cy="154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3" name="Picture 8" descr=""/>
            <p:cNvPicPr/>
            <p:nvPr/>
          </p:nvPicPr>
          <p:blipFill>
            <a:blip r:embed="rId5"/>
            <a:stretch/>
          </p:blipFill>
          <p:spPr>
            <a:xfrm>
              <a:off x="7512840" y="2066760"/>
              <a:ext cx="108360" cy="154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4" name="Picture 8" descr=""/>
            <p:cNvPicPr/>
            <p:nvPr/>
          </p:nvPicPr>
          <p:blipFill>
            <a:blip r:embed="rId6"/>
            <a:stretch/>
          </p:blipFill>
          <p:spPr>
            <a:xfrm>
              <a:off x="7428600" y="2224440"/>
              <a:ext cx="108360" cy="154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5" name="Picture 8" descr=""/>
            <p:cNvPicPr/>
            <p:nvPr/>
          </p:nvPicPr>
          <p:blipFill>
            <a:blip r:embed="rId7"/>
            <a:stretch/>
          </p:blipFill>
          <p:spPr>
            <a:xfrm>
              <a:off x="7512840" y="2224440"/>
              <a:ext cx="108360" cy="15480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426" name="Connecteur droit 100"/>
            <p:cNvCxnSpPr/>
            <p:nvPr/>
          </p:nvCxnSpPr>
          <p:spPr>
            <a:xfrm>
              <a:off x="7752600" y="2081880"/>
              <a:ext cx="360" cy="298080"/>
            </a:xfrm>
            <a:prstGeom prst="straightConnector1">
              <a:avLst/>
            </a:prstGeom>
            <a:ln w="12700">
              <a:solidFill>
                <a:srgbClr val="000000"/>
              </a:solidFill>
              <a:round/>
            </a:ln>
          </p:spPr>
        </p:cxnSp>
        <p:pic>
          <p:nvPicPr>
            <p:cNvPr id="427" name="Picture 8" descr=""/>
            <p:cNvPicPr/>
            <p:nvPr/>
          </p:nvPicPr>
          <p:blipFill>
            <a:blip r:embed="rId8"/>
            <a:stretch/>
          </p:blipFill>
          <p:spPr>
            <a:xfrm>
              <a:off x="7602480" y="2066760"/>
              <a:ext cx="108360" cy="154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8" name="Picture 8" descr=""/>
            <p:cNvPicPr/>
            <p:nvPr/>
          </p:nvPicPr>
          <p:blipFill>
            <a:blip r:embed="rId9"/>
            <a:stretch/>
          </p:blipFill>
          <p:spPr>
            <a:xfrm>
              <a:off x="7602480" y="2224440"/>
              <a:ext cx="108360" cy="1548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29" name="Groupe 38"/>
          <p:cNvGrpSpPr/>
          <p:nvPr/>
        </p:nvGrpSpPr>
        <p:grpSpPr>
          <a:xfrm>
            <a:off x="7211160" y="2799720"/>
            <a:ext cx="434520" cy="558000"/>
            <a:chOff x="7211160" y="2799720"/>
            <a:chExt cx="434520" cy="558000"/>
          </a:xfrm>
        </p:grpSpPr>
        <p:pic>
          <p:nvPicPr>
            <p:cNvPr id="430" name="Picture 4" descr=""/>
            <p:cNvPicPr/>
            <p:nvPr/>
          </p:nvPicPr>
          <p:blipFill>
            <a:blip r:embed="rId10"/>
            <a:stretch/>
          </p:blipFill>
          <p:spPr>
            <a:xfrm>
              <a:off x="7304400" y="3183480"/>
              <a:ext cx="190080" cy="174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1" name="Picture 3" descr=""/>
            <p:cNvPicPr/>
            <p:nvPr/>
          </p:nvPicPr>
          <p:blipFill>
            <a:blip r:embed="rId11"/>
            <a:stretch/>
          </p:blipFill>
          <p:spPr>
            <a:xfrm>
              <a:off x="7211160" y="2989440"/>
              <a:ext cx="434520" cy="228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2" name="Picture 19" descr=""/>
            <p:cNvPicPr/>
            <p:nvPr/>
          </p:nvPicPr>
          <p:blipFill>
            <a:blip r:embed="rId12"/>
            <a:stretch/>
          </p:blipFill>
          <p:spPr>
            <a:xfrm>
              <a:off x="7211160" y="2799720"/>
              <a:ext cx="402840" cy="205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33" name="Groupe 12"/>
          <p:cNvGrpSpPr/>
          <p:nvPr/>
        </p:nvGrpSpPr>
        <p:grpSpPr>
          <a:xfrm>
            <a:off x="4641120" y="2987280"/>
            <a:ext cx="434520" cy="300600"/>
            <a:chOff x="4641120" y="2987280"/>
            <a:chExt cx="434520" cy="300600"/>
          </a:xfrm>
        </p:grpSpPr>
        <p:pic>
          <p:nvPicPr>
            <p:cNvPr id="434" name="Picture 3" descr=""/>
            <p:cNvPicPr/>
            <p:nvPr/>
          </p:nvPicPr>
          <p:blipFill>
            <a:blip r:embed="rId13"/>
            <a:stretch/>
          </p:blipFill>
          <p:spPr>
            <a:xfrm>
              <a:off x="4641120" y="3059640"/>
              <a:ext cx="434520" cy="228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5" name="Picture 9" descr=""/>
            <p:cNvPicPr/>
            <p:nvPr/>
          </p:nvPicPr>
          <p:blipFill>
            <a:blip r:embed="rId14"/>
            <a:stretch/>
          </p:blipFill>
          <p:spPr>
            <a:xfrm>
              <a:off x="4656600" y="2987280"/>
              <a:ext cx="361440" cy="662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36" name="Picture 3" descr=""/>
          <p:cNvPicPr/>
          <p:nvPr/>
        </p:nvPicPr>
        <p:blipFill>
          <a:blip r:embed="rId15"/>
          <a:stretch/>
        </p:blipFill>
        <p:spPr>
          <a:xfrm>
            <a:off x="1475640" y="3059640"/>
            <a:ext cx="434520" cy="22824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4" descr=""/>
          <p:cNvPicPr/>
          <p:nvPr/>
        </p:nvPicPr>
        <p:blipFill>
          <a:blip r:embed="rId16"/>
          <a:stretch/>
        </p:blipFill>
        <p:spPr>
          <a:xfrm>
            <a:off x="2062080" y="3140640"/>
            <a:ext cx="190080" cy="17424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5" descr=""/>
          <p:cNvPicPr/>
          <p:nvPr/>
        </p:nvPicPr>
        <p:blipFill>
          <a:blip r:embed="rId17"/>
          <a:stretch/>
        </p:blipFill>
        <p:spPr>
          <a:xfrm>
            <a:off x="2467800" y="3140640"/>
            <a:ext cx="288720" cy="19800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4" descr=""/>
          <p:cNvPicPr/>
          <p:nvPr/>
        </p:nvPicPr>
        <p:blipFill>
          <a:blip r:embed="rId18"/>
          <a:stretch/>
        </p:blipFill>
        <p:spPr>
          <a:xfrm>
            <a:off x="4029480" y="2913480"/>
            <a:ext cx="190080" cy="17424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6" descr=""/>
          <p:cNvPicPr/>
          <p:nvPr/>
        </p:nvPicPr>
        <p:blipFill>
          <a:blip r:embed="rId19"/>
          <a:stretch/>
        </p:blipFill>
        <p:spPr>
          <a:xfrm>
            <a:off x="3204000" y="3146040"/>
            <a:ext cx="385560" cy="14184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9" descr=""/>
          <p:cNvPicPr/>
          <p:nvPr/>
        </p:nvPicPr>
        <p:blipFill>
          <a:blip r:embed="rId20"/>
          <a:stretch/>
        </p:blipFill>
        <p:spPr>
          <a:xfrm>
            <a:off x="2797920" y="3221640"/>
            <a:ext cx="361440" cy="66240"/>
          </a:xfrm>
          <a:prstGeom prst="rect">
            <a:avLst/>
          </a:prstGeom>
          <a:ln w="0">
            <a:noFill/>
          </a:ln>
        </p:spPr>
      </p:pic>
      <p:grpSp>
        <p:nvGrpSpPr>
          <p:cNvPr id="442" name="Groupe 20"/>
          <p:cNvGrpSpPr/>
          <p:nvPr/>
        </p:nvGrpSpPr>
        <p:grpSpPr>
          <a:xfrm>
            <a:off x="5364720" y="3009960"/>
            <a:ext cx="361440" cy="277920"/>
            <a:chOff x="5364720" y="3009960"/>
            <a:chExt cx="361440" cy="277920"/>
          </a:xfrm>
        </p:grpSpPr>
        <p:pic>
          <p:nvPicPr>
            <p:cNvPr id="443" name="Picture 9" descr=""/>
            <p:cNvPicPr/>
            <p:nvPr/>
          </p:nvPicPr>
          <p:blipFill>
            <a:blip r:embed="rId21"/>
            <a:stretch/>
          </p:blipFill>
          <p:spPr>
            <a:xfrm>
              <a:off x="5364720" y="3009960"/>
              <a:ext cx="361440" cy="6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4" name="Picture 4" descr=""/>
            <p:cNvPicPr/>
            <p:nvPr/>
          </p:nvPicPr>
          <p:blipFill>
            <a:blip r:embed="rId22"/>
            <a:stretch/>
          </p:blipFill>
          <p:spPr>
            <a:xfrm>
              <a:off x="5450400" y="3113640"/>
              <a:ext cx="190080" cy="174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45" name="Groupe 36"/>
          <p:cNvGrpSpPr/>
          <p:nvPr/>
        </p:nvGrpSpPr>
        <p:grpSpPr>
          <a:xfrm>
            <a:off x="6206760" y="2810520"/>
            <a:ext cx="434520" cy="517680"/>
            <a:chOff x="6206760" y="2810520"/>
            <a:chExt cx="434520" cy="517680"/>
          </a:xfrm>
        </p:grpSpPr>
        <p:pic>
          <p:nvPicPr>
            <p:cNvPr id="446" name="Picture 4" descr=""/>
            <p:cNvPicPr/>
            <p:nvPr/>
          </p:nvPicPr>
          <p:blipFill>
            <a:blip r:embed="rId23"/>
            <a:stretch/>
          </p:blipFill>
          <p:spPr>
            <a:xfrm>
              <a:off x="6297120" y="2810520"/>
              <a:ext cx="190080" cy="174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7" name="Picture 4" descr=""/>
            <p:cNvPicPr/>
            <p:nvPr/>
          </p:nvPicPr>
          <p:blipFill>
            <a:blip r:embed="rId24"/>
            <a:stretch/>
          </p:blipFill>
          <p:spPr>
            <a:xfrm>
              <a:off x="6305040" y="3153960"/>
              <a:ext cx="190080" cy="174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8" name="Picture 3" descr=""/>
            <p:cNvPicPr/>
            <p:nvPr/>
          </p:nvPicPr>
          <p:blipFill>
            <a:blip r:embed="rId25"/>
            <a:stretch/>
          </p:blipFill>
          <p:spPr>
            <a:xfrm>
              <a:off x="6206760" y="2949120"/>
              <a:ext cx="434520" cy="228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49" name="Groupe 39"/>
          <p:cNvGrpSpPr/>
          <p:nvPr/>
        </p:nvGrpSpPr>
        <p:grpSpPr>
          <a:xfrm>
            <a:off x="1529280" y="3426120"/>
            <a:ext cx="6222960" cy="352080"/>
            <a:chOff x="1529280" y="3426120"/>
            <a:chExt cx="6222960" cy="352080"/>
          </a:xfrm>
        </p:grpSpPr>
        <p:pic>
          <p:nvPicPr>
            <p:cNvPr id="450" name="Picture 2" descr="espace"/>
            <p:cNvPicPr/>
            <p:nvPr/>
          </p:nvPicPr>
          <p:blipFill>
            <a:blip r:embed="rId26"/>
            <a:stretch/>
          </p:blipFill>
          <p:spPr>
            <a:xfrm>
              <a:off x="1529280" y="3426120"/>
              <a:ext cx="352080" cy="35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1" name="Picture 10" descr=""/>
            <p:cNvPicPr/>
            <p:nvPr/>
          </p:nvPicPr>
          <p:blipFill>
            <a:blip r:embed="rId27"/>
            <a:stretch/>
          </p:blipFill>
          <p:spPr>
            <a:xfrm>
              <a:off x="2119680" y="3477240"/>
              <a:ext cx="159840" cy="250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2" name="Picture 11" descr=""/>
            <p:cNvPicPr/>
            <p:nvPr/>
          </p:nvPicPr>
          <p:blipFill>
            <a:blip r:embed="rId28"/>
            <a:stretch/>
          </p:blipFill>
          <p:spPr>
            <a:xfrm>
              <a:off x="2496240" y="3477240"/>
              <a:ext cx="228240" cy="250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3" name="Picture 12" descr=""/>
            <p:cNvPicPr/>
            <p:nvPr/>
          </p:nvPicPr>
          <p:blipFill>
            <a:blip r:embed="rId29"/>
            <a:stretch/>
          </p:blipFill>
          <p:spPr>
            <a:xfrm>
              <a:off x="3301560" y="3480120"/>
              <a:ext cx="274320" cy="24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4" name="Picture 13" descr=""/>
            <p:cNvPicPr/>
            <p:nvPr/>
          </p:nvPicPr>
          <p:blipFill>
            <a:blip r:embed="rId30"/>
            <a:stretch/>
          </p:blipFill>
          <p:spPr>
            <a:xfrm>
              <a:off x="3927240" y="3468960"/>
              <a:ext cx="358560" cy="266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55" name="Groupe 13"/>
            <p:cNvGrpSpPr/>
            <p:nvPr/>
          </p:nvGrpSpPr>
          <p:grpSpPr>
            <a:xfrm>
              <a:off x="4620240" y="3464280"/>
              <a:ext cx="483480" cy="276120"/>
              <a:chOff x="4620240" y="3464280"/>
              <a:chExt cx="483480" cy="276120"/>
            </a:xfrm>
          </p:grpSpPr>
          <p:pic>
            <p:nvPicPr>
              <p:cNvPr id="456" name="Picture 14" descr=""/>
              <p:cNvPicPr/>
              <p:nvPr/>
            </p:nvPicPr>
            <p:blipFill>
              <a:blip r:embed="rId31"/>
              <a:stretch/>
            </p:blipFill>
            <p:spPr>
              <a:xfrm>
                <a:off x="4755960" y="3464280"/>
                <a:ext cx="347760" cy="276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57" name="Picture 10" descr=""/>
              <p:cNvPicPr/>
              <p:nvPr/>
            </p:nvPicPr>
            <p:blipFill>
              <a:blip r:embed="rId32"/>
              <a:stretch/>
            </p:blipFill>
            <p:spPr>
              <a:xfrm>
                <a:off x="4620240" y="3477240"/>
                <a:ext cx="159840" cy="25056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458" name="Picture 15" descr=""/>
            <p:cNvPicPr/>
            <p:nvPr/>
          </p:nvPicPr>
          <p:blipFill>
            <a:blip r:embed="rId33"/>
            <a:stretch/>
          </p:blipFill>
          <p:spPr>
            <a:xfrm>
              <a:off x="2781720" y="3432240"/>
              <a:ext cx="390240" cy="3398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59" name="Groupe 15"/>
            <p:cNvGrpSpPr/>
            <p:nvPr/>
          </p:nvGrpSpPr>
          <p:grpSpPr>
            <a:xfrm>
              <a:off x="5232600" y="3463200"/>
              <a:ext cx="663840" cy="278280"/>
              <a:chOff x="5232600" y="3463200"/>
              <a:chExt cx="663840" cy="278280"/>
            </a:xfrm>
          </p:grpSpPr>
          <p:pic>
            <p:nvPicPr>
              <p:cNvPr id="460" name="Picture 10" descr=""/>
              <p:cNvPicPr/>
              <p:nvPr/>
            </p:nvPicPr>
            <p:blipFill>
              <a:blip r:embed="rId34"/>
              <a:stretch/>
            </p:blipFill>
            <p:spPr>
              <a:xfrm>
                <a:off x="5232600" y="3477240"/>
                <a:ext cx="159840" cy="250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1" name="Picture 10" descr=""/>
              <p:cNvPicPr/>
              <p:nvPr/>
            </p:nvPicPr>
            <p:blipFill>
              <a:blip r:embed="rId35"/>
              <a:stretch/>
            </p:blipFill>
            <p:spPr>
              <a:xfrm>
                <a:off x="5736600" y="3477240"/>
                <a:ext cx="159840" cy="250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2" name="Picture 17" descr=""/>
              <p:cNvPicPr/>
              <p:nvPr/>
            </p:nvPicPr>
            <p:blipFill>
              <a:blip r:embed="rId36"/>
              <a:stretch/>
            </p:blipFill>
            <p:spPr>
              <a:xfrm>
                <a:off x="5402880" y="3463200"/>
                <a:ext cx="348480" cy="27828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463" name="Groupe 21"/>
            <p:cNvGrpSpPr/>
            <p:nvPr/>
          </p:nvGrpSpPr>
          <p:grpSpPr>
            <a:xfrm>
              <a:off x="6024600" y="3452040"/>
              <a:ext cx="882360" cy="300600"/>
              <a:chOff x="6024600" y="3452040"/>
              <a:chExt cx="882360" cy="300600"/>
            </a:xfrm>
          </p:grpSpPr>
          <p:pic>
            <p:nvPicPr>
              <p:cNvPr id="464" name="Picture 18" descr=""/>
              <p:cNvPicPr/>
              <p:nvPr/>
            </p:nvPicPr>
            <p:blipFill>
              <a:blip r:embed="rId37"/>
              <a:stretch/>
            </p:blipFill>
            <p:spPr>
              <a:xfrm>
                <a:off x="6024600" y="3452040"/>
                <a:ext cx="357480" cy="300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5" name="Picture 14" descr=""/>
              <p:cNvPicPr/>
              <p:nvPr/>
            </p:nvPicPr>
            <p:blipFill>
              <a:blip r:embed="rId38"/>
              <a:stretch/>
            </p:blipFill>
            <p:spPr>
              <a:xfrm>
                <a:off x="6382440" y="3464280"/>
                <a:ext cx="347760" cy="276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6" name="Picture 10" descr=""/>
              <p:cNvPicPr/>
              <p:nvPr/>
            </p:nvPicPr>
            <p:blipFill>
              <a:blip r:embed="rId39"/>
              <a:stretch/>
            </p:blipFill>
            <p:spPr>
              <a:xfrm>
                <a:off x="6730560" y="3464280"/>
                <a:ext cx="176400" cy="27612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467" name="Groupe 35"/>
            <p:cNvGrpSpPr/>
            <p:nvPr/>
          </p:nvGrpSpPr>
          <p:grpSpPr>
            <a:xfrm>
              <a:off x="7104600" y="3426120"/>
              <a:ext cx="647640" cy="352080"/>
              <a:chOff x="7104600" y="3426120"/>
              <a:chExt cx="647640" cy="352080"/>
            </a:xfrm>
          </p:grpSpPr>
          <p:pic>
            <p:nvPicPr>
              <p:cNvPr id="468" name="Picture 10" descr=""/>
              <p:cNvPicPr/>
              <p:nvPr/>
            </p:nvPicPr>
            <p:blipFill>
              <a:blip r:embed="rId40"/>
              <a:stretch/>
            </p:blipFill>
            <p:spPr>
              <a:xfrm>
                <a:off x="7592400" y="3477240"/>
                <a:ext cx="159840" cy="250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9" name="Picture 2" descr="espace"/>
              <p:cNvPicPr/>
              <p:nvPr/>
            </p:nvPicPr>
            <p:blipFill>
              <a:blip r:embed="rId41"/>
              <a:stretch/>
            </p:blipFill>
            <p:spPr>
              <a:xfrm>
                <a:off x="7239960" y="3426120"/>
                <a:ext cx="352080" cy="352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70" name="Picture 10" descr=""/>
              <p:cNvPicPr/>
              <p:nvPr/>
            </p:nvPicPr>
            <p:blipFill>
              <a:blip r:embed="rId42"/>
              <a:stretch/>
            </p:blipFill>
            <p:spPr>
              <a:xfrm>
                <a:off x="7104600" y="3477240"/>
                <a:ext cx="159840" cy="2505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471" name="Titre 1"/>
          <p:cNvSpPr/>
          <p:nvPr/>
        </p:nvSpPr>
        <p:spPr>
          <a:xfrm>
            <a:off x="609480" y="35820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Exercices sur les systèmes de numération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2" name="Picture 7" descr=""/>
          <p:cNvPicPr/>
          <p:nvPr/>
        </p:nvPicPr>
        <p:blipFill>
          <a:blip r:embed="rId43"/>
          <a:stretch/>
        </p:blipFill>
        <p:spPr>
          <a:xfrm>
            <a:off x="3312360" y="2104200"/>
            <a:ext cx="178920" cy="22032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7" descr=""/>
          <p:cNvPicPr/>
          <p:nvPr/>
        </p:nvPicPr>
        <p:blipFill>
          <a:blip r:embed="rId44"/>
          <a:stretch/>
        </p:blipFill>
        <p:spPr>
          <a:xfrm>
            <a:off x="3912840" y="2104200"/>
            <a:ext cx="178920" cy="22032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7" descr=""/>
          <p:cNvPicPr/>
          <p:nvPr/>
        </p:nvPicPr>
        <p:blipFill>
          <a:blip r:embed="rId45"/>
          <a:stretch/>
        </p:blipFill>
        <p:spPr>
          <a:xfrm>
            <a:off x="4093560" y="2104200"/>
            <a:ext cx="178920" cy="220320"/>
          </a:xfrm>
          <a:prstGeom prst="rect">
            <a:avLst/>
          </a:prstGeom>
          <a:ln w="0">
            <a:noFill/>
          </a:ln>
        </p:spPr>
      </p:pic>
      <p:pic>
        <p:nvPicPr>
          <p:cNvPr id="475" name="Picture 8" descr=""/>
          <p:cNvPicPr/>
          <p:nvPr/>
        </p:nvPicPr>
        <p:blipFill>
          <a:blip r:embed="rId46"/>
          <a:stretch/>
        </p:blipFill>
        <p:spPr>
          <a:xfrm>
            <a:off x="4716000" y="2081520"/>
            <a:ext cx="186120" cy="26568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"/>
          <p:cNvPicPr/>
          <p:nvPr/>
        </p:nvPicPr>
        <p:blipFill>
          <a:blip r:embed="rId47"/>
          <a:stretch/>
        </p:blipFill>
        <p:spPr>
          <a:xfrm>
            <a:off x="5364720" y="2081520"/>
            <a:ext cx="186120" cy="265680"/>
          </a:xfrm>
          <a:prstGeom prst="rect">
            <a:avLst/>
          </a:prstGeom>
          <a:ln w="0">
            <a:noFill/>
          </a:ln>
        </p:spPr>
      </p:pic>
      <p:grpSp>
        <p:nvGrpSpPr>
          <p:cNvPr id="477" name="Groupe 34"/>
          <p:cNvGrpSpPr/>
          <p:nvPr/>
        </p:nvGrpSpPr>
        <p:grpSpPr>
          <a:xfrm>
            <a:off x="6290640" y="2062440"/>
            <a:ext cx="225360" cy="303840"/>
            <a:chOff x="6290640" y="2062440"/>
            <a:chExt cx="225360" cy="303840"/>
          </a:xfrm>
        </p:grpSpPr>
        <p:grpSp>
          <p:nvGrpSpPr>
            <p:cNvPr id="478" name="Groupe 24"/>
            <p:cNvGrpSpPr/>
            <p:nvPr/>
          </p:nvGrpSpPr>
          <p:grpSpPr>
            <a:xfrm>
              <a:off x="6290640" y="2062440"/>
              <a:ext cx="185400" cy="303840"/>
              <a:chOff x="6290640" y="2062440"/>
              <a:chExt cx="185400" cy="303840"/>
            </a:xfrm>
          </p:grpSpPr>
          <p:pic>
            <p:nvPicPr>
              <p:cNvPr id="479" name="Picture 8" descr=""/>
              <p:cNvPicPr/>
              <p:nvPr/>
            </p:nvPicPr>
            <p:blipFill>
              <a:blip r:embed="rId48"/>
              <a:stretch/>
            </p:blipFill>
            <p:spPr>
              <a:xfrm>
                <a:off x="6290640" y="2064600"/>
                <a:ext cx="104400" cy="1494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80" name="Picture 8" descr=""/>
              <p:cNvPicPr/>
              <p:nvPr/>
            </p:nvPicPr>
            <p:blipFill>
              <a:blip r:embed="rId49"/>
              <a:stretch/>
            </p:blipFill>
            <p:spPr>
              <a:xfrm>
                <a:off x="6371640" y="2062440"/>
                <a:ext cx="104400" cy="1494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81" name="Picture 8" descr=""/>
              <p:cNvPicPr/>
              <p:nvPr/>
            </p:nvPicPr>
            <p:blipFill>
              <a:blip r:embed="rId50"/>
              <a:stretch/>
            </p:blipFill>
            <p:spPr>
              <a:xfrm>
                <a:off x="6290640" y="2216880"/>
                <a:ext cx="104400" cy="1494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82" name="Picture 8" descr=""/>
              <p:cNvPicPr/>
              <p:nvPr/>
            </p:nvPicPr>
            <p:blipFill>
              <a:blip r:embed="rId51"/>
              <a:stretch/>
            </p:blipFill>
            <p:spPr>
              <a:xfrm>
                <a:off x="6371640" y="2216880"/>
                <a:ext cx="104400" cy="149400"/>
              </a:xfrm>
              <a:prstGeom prst="rect">
                <a:avLst/>
              </a:prstGeom>
              <a:ln w="0">
                <a:noFill/>
              </a:ln>
            </p:spPr>
          </p:pic>
        </p:grpSp>
        <p:cxnSp>
          <p:nvCxnSpPr>
            <p:cNvPr id="483" name="Connecteur droit 27"/>
            <p:cNvCxnSpPr/>
            <p:nvPr/>
          </p:nvCxnSpPr>
          <p:spPr>
            <a:xfrm>
              <a:off x="6516000" y="2079360"/>
              <a:ext cx="360" cy="287280"/>
            </a:xfrm>
            <a:prstGeom prst="straightConnector1">
              <a:avLst/>
            </a:prstGeom>
            <a:ln w="12700">
              <a:solidFill>
                <a:srgbClr val="000000"/>
              </a:solidFill>
              <a:round/>
            </a:ln>
          </p:spPr>
        </p:cxnSp>
      </p:grpSp>
      <p:cxnSp>
        <p:nvCxnSpPr>
          <p:cNvPr id="484" name="Connecteur droit 67"/>
          <p:cNvCxnSpPr/>
          <p:nvPr/>
        </p:nvCxnSpPr>
        <p:spPr>
          <a:xfrm>
            <a:off x="5580000" y="2090160"/>
            <a:ext cx="360" cy="24876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pic>
        <p:nvPicPr>
          <p:cNvPr id="485" name="Picture 3" descr=""/>
          <p:cNvPicPr/>
          <p:nvPr/>
        </p:nvPicPr>
        <p:blipFill>
          <a:blip r:embed="rId52"/>
          <a:stretch/>
        </p:blipFill>
        <p:spPr>
          <a:xfrm>
            <a:off x="3921120" y="3063240"/>
            <a:ext cx="434520" cy="228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86" name="Tableau 11"/>
          <p:cNvGraphicFramePr/>
          <p:nvPr/>
        </p:nvGraphicFramePr>
        <p:xfrm>
          <a:off x="514440" y="1635480"/>
          <a:ext cx="7585560" cy="2075400"/>
        </p:xfrm>
        <a:graphic>
          <a:graphicData uri="http://schemas.openxmlformats.org/drawingml/2006/table">
            <a:tbl>
              <a:tblPr/>
              <a:tblGrid>
                <a:gridCol w="889200"/>
                <a:gridCol w="576000"/>
                <a:gridCol w="432000"/>
                <a:gridCol w="360000"/>
                <a:gridCol w="432000"/>
                <a:gridCol w="432000"/>
                <a:gridCol w="216000"/>
                <a:gridCol w="504000"/>
                <a:gridCol w="216000"/>
                <a:gridCol w="576000"/>
                <a:gridCol w="792000"/>
                <a:gridCol w="1008000"/>
                <a:gridCol w="1152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moderne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3601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Egypte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fr-FR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b="0" lang="fr-FR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br>
                        <a:rPr sz="1100"/>
                      </a:b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b="0" lang="fr-F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Rome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CI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CDI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MMMDCI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Maya</a:t>
                      </a:r>
                      <a:br>
                        <a:rPr sz="1200"/>
                      </a:b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(base 20)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fr-FR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Babylone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(base 60)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fr-FR" sz="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7" name="ZoneTexte 72"/>
          <p:cNvSpPr/>
          <p:nvPr/>
        </p:nvSpPr>
        <p:spPr>
          <a:xfrm>
            <a:off x="465120" y="1203480"/>
            <a:ext cx="465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Complétez l’écriture des nombres de 100 à 3601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06B174-FF88-43B5-9ABF-362F90A27CE0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 4" descr=""/>
          <p:cNvPicPr/>
          <p:nvPr/>
        </p:nvPicPr>
        <p:blipFill>
          <a:blip r:embed="rId1"/>
          <a:stretch/>
        </p:blipFill>
        <p:spPr>
          <a:xfrm>
            <a:off x="3880440" y="948960"/>
            <a:ext cx="3772080" cy="3728160"/>
          </a:xfrm>
          <a:prstGeom prst="rect">
            <a:avLst/>
          </a:prstGeom>
          <a:ln w="0">
            <a:noFill/>
          </a:ln>
        </p:spPr>
      </p:pic>
      <p:sp>
        <p:nvSpPr>
          <p:cNvPr id="489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Ecrire un nombre avec des symboles : Egypte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03254D-B26D-4215-8501-44A83EA223B6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 4" descr=""/>
          <p:cNvPicPr/>
          <p:nvPr/>
        </p:nvPicPr>
        <p:blipFill>
          <a:blip r:embed="rId1"/>
          <a:stretch/>
        </p:blipFill>
        <p:spPr>
          <a:xfrm>
            <a:off x="3880440" y="948960"/>
            <a:ext cx="3772080" cy="3728160"/>
          </a:xfrm>
          <a:prstGeom prst="rect">
            <a:avLst/>
          </a:prstGeom>
          <a:ln w="0">
            <a:noFill/>
          </a:ln>
        </p:spPr>
      </p:pic>
      <p:sp>
        <p:nvSpPr>
          <p:cNvPr id="491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Combien de bœufs et combien de chèvres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2" name="Image 3" descr=""/>
          <p:cNvPicPr/>
          <p:nvPr/>
        </p:nvPicPr>
        <p:blipFill>
          <a:blip r:embed="rId2"/>
          <a:stretch/>
        </p:blipFill>
        <p:spPr>
          <a:xfrm>
            <a:off x="1457280" y="1059480"/>
            <a:ext cx="2034360" cy="3617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F19652-9256-4C08-BC83-E1D8A5930D30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Picture 2" descr=""/>
          <p:cNvPicPr/>
          <p:nvPr/>
        </p:nvPicPr>
        <p:blipFill>
          <a:blip r:embed="rId1"/>
          <a:stretch/>
        </p:blipFill>
        <p:spPr>
          <a:xfrm>
            <a:off x="1457280" y="1059480"/>
            <a:ext cx="2037960" cy="3619080"/>
          </a:xfrm>
          <a:prstGeom prst="rect">
            <a:avLst/>
          </a:prstGeom>
          <a:ln w="0">
            <a:noFill/>
          </a:ln>
        </p:spPr>
      </p:pic>
      <p:pic>
        <p:nvPicPr>
          <p:cNvPr id="494" name="Image 3" descr=""/>
          <p:cNvPicPr/>
          <p:nvPr/>
        </p:nvPicPr>
        <p:blipFill>
          <a:blip r:embed="rId2"/>
          <a:stretch/>
        </p:blipFill>
        <p:spPr>
          <a:xfrm>
            <a:off x="1457280" y="1059480"/>
            <a:ext cx="2034360" cy="3617280"/>
          </a:xfrm>
          <a:prstGeom prst="rect">
            <a:avLst/>
          </a:prstGeom>
          <a:ln w="0">
            <a:noFill/>
          </a:ln>
        </p:spPr>
      </p:pic>
      <p:pic>
        <p:nvPicPr>
          <p:cNvPr id="495" name="Image 4" descr=""/>
          <p:cNvPicPr/>
          <p:nvPr/>
        </p:nvPicPr>
        <p:blipFill>
          <a:blip r:embed="rId3"/>
          <a:stretch/>
        </p:blipFill>
        <p:spPr>
          <a:xfrm>
            <a:off x="3880440" y="948960"/>
            <a:ext cx="3772080" cy="3728160"/>
          </a:xfrm>
          <a:prstGeom prst="rect">
            <a:avLst/>
          </a:prstGeom>
          <a:ln w="0">
            <a:noFill/>
          </a:ln>
        </p:spPr>
      </p:pic>
      <p:sp>
        <p:nvSpPr>
          <p:cNvPr id="496" name="ZoneTexte 2"/>
          <p:cNvSpPr/>
          <p:nvPr/>
        </p:nvSpPr>
        <p:spPr>
          <a:xfrm>
            <a:off x="466920" y="1491480"/>
            <a:ext cx="64440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1900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19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1919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ZoneTexte 7"/>
          <p:cNvSpPr/>
          <p:nvPr/>
        </p:nvSpPr>
        <p:spPr>
          <a:xfrm>
            <a:off x="378360" y="3480480"/>
            <a:ext cx="73584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5000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300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     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23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5323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Combien de bœufs et combien de chèvres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Rectangle 9"/>
          <p:cNvSpPr/>
          <p:nvPr/>
        </p:nvSpPr>
        <p:spPr>
          <a:xfrm>
            <a:off x="372960" y="2931840"/>
            <a:ext cx="958320" cy="19191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A6DC2D-2B9C-49BE-8791-9628A5A54F0B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age 3" descr=""/>
          <p:cNvPicPr/>
          <p:nvPr/>
        </p:nvPicPr>
        <p:blipFill>
          <a:blip r:embed="rId1"/>
          <a:stretch/>
        </p:blipFill>
        <p:spPr>
          <a:xfrm>
            <a:off x="1457280" y="1059480"/>
            <a:ext cx="2034360" cy="3617280"/>
          </a:xfrm>
          <a:prstGeom prst="rect">
            <a:avLst/>
          </a:prstGeom>
          <a:ln w="0">
            <a:noFill/>
          </a:ln>
        </p:spPr>
      </p:pic>
      <p:pic>
        <p:nvPicPr>
          <p:cNvPr id="501" name="Image 4" descr=""/>
          <p:cNvPicPr/>
          <p:nvPr/>
        </p:nvPicPr>
        <p:blipFill>
          <a:blip r:embed="rId2"/>
          <a:stretch/>
        </p:blipFill>
        <p:spPr>
          <a:xfrm>
            <a:off x="3880440" y="948960"/>
            <a:ext cx="3772080" cy="3728160"/>
          </a:xfrm>
          <a:prstGeom prst="rect">
            <a:avLst/>
          </a:prstGeom>
          <a:ln w="0">
            <a:noFill/>
          </a:ln>
        </p:spPr>
      </p:pic>
      <p:pic>
        <p:nvPicPr>
          <p:cNvPr id="502" name="Image 5" descr=""/>
          <p:cNvPicPr/>
          <p:nvPr/>
        </p:nvPicPr>
        <p:blipFill>
          <a:blip r:embed="rId3"/>
          <a:stretch/>
        </p:blipFill>
        <p:spPr>
          <a:xfrm>
            <a:off x="1457280" y="1059480"/>
            <a:ext cx="2034360" cy="3617280"/>
          </a:xfrm>
          <a:prstGeom prst="rect">
            <a:avLst/>
          </a:prstGeom>
          <a:ln w="0">
            <a:noFill/>
          </a:ln>
        </p:spPr>
      </p:pic>
      <p:sp>
        <p:nvSpPr>
          <p:cNvPr id="503" name="ZoneTexte 2"/>
          <p:cNvSpPr/>
          <p:nvPr/>
        </p:nvSpPr>
        <p:spPr>
          <a:xfrm>
            <a:off x="466920" y="1491480"/>
            <a:ext cx="64440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1900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19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1919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ZoneTexte 7"/>
          <p:cNvSpPr/>
          <p:nvPr/>
        </p:nvSpPr>
        <p:spPr>
          <a:xfrm>
            <a:off x="378360" y="3363840"/>
            <a:ext cx="73584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5000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300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     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</a:rPr>
              <a:t>23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5323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Combien de bœufs et combien de chèvres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6EE163-855D-40A6-84B4-F223A47013C3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Image 3" descr=""/>
          <p:cNvPicPr/>
          <p:nvPr/>
        </p:nvPicPr>
        <p:blipFill>
          <a:blip r:embed="rId1"/>
          <a:stretch/>
        </p:blipFill>
        <p:spPr>
          <a:xfrm>
            <a:off x="558360" y="1168200"/>
            <a:ext cx="8046000" cy="2889000"/>
          </a:xfrm>
          <a:prstGeom prst="rect">
            <a:avLst/>
          </a:prstGeom>
          <a:ln w="0">
            <a:noFill/>
          </a:ln>
        </p:spPr>
      </p:pic>
      <p:sp>
        <p:nvSpPr>
          <p:cNvPr id="507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Ecrire un nombre avec 2 symboles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A7C85A-2DE8-4130-8853-25132F80B43E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Les tables d’écoliers sumériens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9" name="Picture 2" descr=""/>
          <p:cNvPicPr/>
          <p:nvPr/>
        </p:nvPicPr>
        <p:blipFill>
          <a:blip r:embed="rId1"/>
          <a:stretch/>
        </p:blipFill>
        <p:spPr>
          <a:xfrm>
            <a:off x="539640" y="1059480"/>
            <a:ext cx="3322440" cy="2309400"/>
          </a:xfrm>
          <a:prstGeom prst="rect">
            <a:avLst/>
          </a:prstGeom>
          <a:ln w="0">
            <a:noFill/>
          </a:ln>
        </p:spPr>
      </p:pic>
      <p:sp>
        <p:nvSpPr>
          <p:cNvPr id="510" name="ZoneTexte 11"/>
          <p:cNvSpPr/>
          <p:nvPr/>
        </p:nvSpPr>
        <p:spPr>
          <a:xfrm>
            <a:off x="543240" y="3585240"/>
            <a:ext cx="16167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http://profmath.uqam.ca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5C221B-5A06-4CB7-ACA3-D3810D2192A0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Picture 2" descr=""/>
          <p:cNvPicPr/>
          <p:nvPr/>
        </p:nvPicPr>
        <p:blipFill>
          <a:blip r:embed="rId1"/>
          <a:stretch/>
        </p:blipFill>
        <p:spPr>
          <a:xfrm>
            <a:off x="6483600" y="1393200"/>
            <a:ext cx="1976400" cy="3122280"/>
          </a:xfrm>
          <a:prstGeom prst="rect">
            <a:avLst/>
          </a:prstGeom>
          <a:ln w="0">
            <a:noFill/>
          </a:ln>
        </p:spPr>
      </p:pic>
      <p:sp>
        <p:nvSpPr>
          <p:cNvPr id="512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Les tables d’écoliers sumériens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ZoneTexte 1"/>
          <p:cNvSpPr/>
          <p:nvPr/>
        </p:nvSpPr>
        <p:spPr>
          <a:xfrm>
            <a:off x="6773040" y="843480"/>
            <a:ext cx="131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table de 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ZoneTexte 8"/>
          <p:cNvSpPr/>
          <p:nvPr/>
        </p:nvSpPr>
        <p:spPr>
          <a:xfrm>
            <a:off x="4436280" y="843480"/>
            <a:ext cx="1366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transcription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Rectangle 10"/>
          <p:cNvSpPr/>
          <p:nvPr/>
        </p:nvSpPr>
        <p:spPr>
          <a:xfrm>
            <a:off x="6837840" y="4445280"/>
            <a:ext cx="15501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H. Hilprecht, 1906 </a:t>
            </a:r>
            <a:br>
              <a:rPr sz="1100"/>
            </a:b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(repris de C. Proust)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ZoneTexte 11"/>
          <p:cNvSpPr/>
          <p:nvPr/>
        </p:nvSpPr>
        <p:spPr>
          <a:xfrm>
            <a:off x="543240" y="3585240"/>
            <a:ext cx="16167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http://profmath.uqam.ca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7" name="Picture 2" descr=""/>
          <p:cNvPicPr/>
          <p:nvPr/>
        </p:nvPicPr>
        <p:blipFill>
          <a:blip r:embed="rId2"/>
          <a:stretch/>
        </p:blipFill>
        <p:spPr>
          <a:xfrm>
            <a:off x="539640" y="1059480"/>
            <a:ext cx="3322440" cy="2309400"/>
          </a:xfrm>
          <a:prstGeom prst="rect">
            <a:avLst/>
          </a:prstGeom>
          <a:ln w="0">
            <a:noFill/>
          </a:ln>
        </p:spPr>
      </p:pic>
      <p:pic>
        <p:nvPicPr>
          <p:cNvPr id="518" name="Image 13" descr=""/>
          <p:cNvPicPr/>
          <p:nvPr/>
        </p:nvPicPr>
        <p:blipFill>
          <a:blip r:embed="rId3"/>
          <a:stretch/>
        </p:blipFill>
        <p:spPr>
          <a:xfrm>
            <a:off x="4140000" y="1275480"/>
            <a:ext cx="2016000" cy="3240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029BA6-A626-4E39-8033-BE005F6CC6F7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icture 3" descr=""/>
          <p:cNvPicPr/>
          <p:nvPr/>
        </p:nvPicPr>
        <p:blipFill>
          <a:blip r:embed="rId1"/>
          <a:stretch/>
        </p:blipFill>
        <p:spPr>
          <a:xfrm>
            <a:off x="4169520" y="1285920"/>
            <a:ext cx="1914120" cy="3085920"/>
          </a:xfrm>
          <a:prstGeom prst="rect">
            <a:avLst/>
          </a:prstGeom>
          <a:ln w="0">
            <a:noFill/>
          </a:ln>
        </p:spPr>
      </p:pic>
      <p:sp>
        <p:nvSpPr>
          <p:cNvPr id="520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Écrivez la table de 9 comme à l’edubba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ZoneTexte 7"/>
          <p:cNvSpPr/>
          <p:nvPr/>
        </p:nvSpPr>
        <p:spPr>
          <a:xfrm>
            <a:off x="543240" y="3585240"/>
            <a:ext cx="16167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http://profmath.uqam.ca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2" name="Picture 2" descr=""/>
          <p:cNvPicPr/>
          <p:nvPr/>
        </p:nvPicPr>
        <p:blipFill>
          <a:blip r:embed="rId2"/>
          <a:stretch/>
        </p:blipFill>
        <p:spPr>
          <a:xfrm>
            <a:off x="539640" y="1059480"/>
            <a:ext cx="3322440" cy="2309400"/>
          </a:xfrm>
          <a:prstGeom prst="rect">
            <a:avLst/>
          </a:prstGeom>
          <a:ln w="0">
            <a:noFill/>
          </a:ln>
        </p:spPr>
      </p:pic>
      <p:pic>
        <p:nvPicPr>
          <p:cNvPr id="523" name="Image 8" descr=""/>
          <p:cNvPicPr/>
          <p:nvPr/>
        </p:nvPicPr>
        <p:blipFill>
          <a:blip r:embed="rId3"/>
          <a:stretch/>
        </p:blipFill>
        <p:spPr>
          <a:xfrm>
            <a:off x="4140000" y="1275480"/>
            <a:ext cx="2016000" cy="324000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2" descr=""/>
          <p:cNvPicPr/>
          <p:nvPr/>
        </p:nvPicPr>
        <p:blipFill>
          <a:blip r:embed="rId4"/>
          <a:stretch/>
        </p:blipFill>
        <p:spPr>
          <a:xfrm>
            <a:off x="6483600" y="1393200"/>
            <a:ext cx="1976400" cy="3122280"/>
          </a:xfrm>
          <a:prstGeom prst="rect">
            <a:avLst/>
          </a:prstGeom>
          <a:ln w="0">
            <a:noFill/>
          </a:ln>
        </p:spPr>
      </p:pic>
      <p:sp>
        <p:nvSpPr>
          <p:cNvPr id="525" name="ZoneTexte 10"/>
          <p:cNvSpPr/>
          <p:nvPr/>
        </p:nvSpPr>
        <p:spPr>
          <a:xfrm>
            <a:off x="6773040" y="843480"/>
            <a:ext cx="131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table de 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ZoneTexte 11"/>
          <p:cNvSpPr/>
          <p:nvPr/>
        </p:nvSpPr>
        <p:spPr>
          <a:xfrm>
            <a:off x="4436280" y="843480"/>
            <a:ext cx="1366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transcription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4B67DD-67E1-489C-B46A-321E4650BBE8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457200" y="162540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4363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quatre mille trois cent soixante trois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moderne </a:t>
            </a:r>
            <a:br>
              <a:rPr sz="3200"/>
            </a:b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positionnelle, avec les chiffres indo-arabes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ZoneTexte 7"/>
          <p:cNvSpPr/>
          <p:nvPr/>
        </p:nvSpPr>
        <p:spPr>
          <a:xfrm rot="16200000">
            <a:off x="378360" y="1164240"/>
            <a:ext cx="77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centaines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ZoneTexte 8"/>
          <p:cNvSpPr/>
          <p:nvPr/>
        </p:nvSpPr>
        <p:spPr>
          <a:xfrm rot="16200000">
            <a:off x="578160" y="1208520"/>
            <a:ext cx="678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dizaines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ZoneTexte 9"/>
          <p:cNvSpPr/>
          <p:nvPr/>
        </p:nvSpPr>
        <p:spPr>
          <a:xfrm rot="16200000">
            <a:off x="798840" y="1261080"/>
            <a:ext cx="5616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unités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" name="Groupe 12"/>
          <p:cNvGrpSpPr/>
          <p:nvPr/>
        </p:nvGrpSpPr>
        <p:grpSpPr>
          <a:xfrm>
            <a:off x="682200" y="1005480"/>
            <a:ext cx="472320" cy="3627000"/>
            <a:chOff x="682200" y="1005480"/>
            <a:chExt cx="472320" cy="3627000"/>
          </a:xfrm>
        </p:grpSpPr>
        <p:cxnSp>
          <p:nvCxnSpPr>
            <p:cNvPr id="104" name="Connecteur droit 5"/>
            <p:cNvCxnSpPr/>
            <p:nvPr/>
          </p:nvCxnSpPr>
          <p:spPr>
            <a:xfrm>
              <a:off x="84168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05" name="Connecteur droit 6"/>
            <p:cNvCxnSpPr/>
            <p:nvPr/>
          </p:nvCxnSpPr>
          <p:spPr>
            <a:xfrm>
              <a:off x="100224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06" name="Connecteur droit 10"/>
            <p:cNvCxnSpPr/>
            <p:nvPr/>
          </p:nvCxnSpPr>
          <p:spPr>
            <a:xfrm>
              <a:off x="115452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07" name="Connecteur droit 11"/>
            <p:cNvCxnSpPr/>
            <p:nvPr/>
          </p:nvCxnSpPr>
          <p:spPr>
            <a:xfrm>
              <a:off x="68220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</p:grpSp>
      <p:sp>
        <p:nvSpPr>
          <p:cNvPr id="108" name="ZoneTexte 14"/>
          <p:cNvSpPr/>
          <p:nvPr/>
        </p:nvSpPr>
        <p:spPr>
          <a:xfrm rot="16200000">
            <a:off x="298800" y="1233000"/>
            <a:ext cx="6289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milliers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5F4B8D-8CD6-492A-833E-79F7D45291BE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icture 3" descr=""/>
          <p:cNvPicPr/>
          <p:nvPr/>
        </p:nvPicPr>
        <p:blipFill>
          <a:blip r:embed="rId1"/>
          <a:stretch/>
        </p:blipFill>
        <p:spPr>
          <a:xfrm>
            <a:off x="4169520" y="1285920"/>
            <a:ext cx="1914120" cy="3085920"/>
          </a:xfrm>
          <a:prstGeom prst="rect">
            <a:avLst/>
          </a:prstGeom>
          <a:ln w="0">
            <a:noFill/>
          </a:ln>
        </p:spPr>
      </p:pic>
      <p:sp>
        <p:nvSpPr>
          <p:cNvPr id="528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Écrivez la table de 9 comme à l’edubba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ZoneTexte 1"/>
          <p:cNvSpPr/>
          <p:nvPr/>
        </p:nvSpPr>
        <p:spPr>
          <a:xfrm>
            <a:off x="4468680" y="843480"/>
            <a:ext cx="131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table de 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ZoneTexte 7"/>
          <p:cNvSpPr/>
          <p:nvPr/>
        </p:nvSpPr>
        <p:spPr>
          <a:xfrm>
            <a:off x="543240" y="3585240"/>
            <a:ext cx="16167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http://profmath.uqam.ca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ZoneTexte 12"/>
          <p:cNvSpPr/>
          <p:nvPr/>
        </p:nvSpPr>
        <p:spPr>
          <a:xfrm>
            <a:off x="4689720" y="1478880"/>
            <a:ext cx="1315080" cy="28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  9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2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18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3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27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4 fois 9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36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5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45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6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54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7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63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8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72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9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81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10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90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11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99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12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108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13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117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14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126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2" name="Picture 2" descr=""/>
          <p:cNvPicPr/>
          <p:nvPr/>
        </p:nvPicPr>
        <p:blipFill>
          <a:blip r:embed="rId2"/>
          <a:stretch/>
        </p:blipFill>
        <p:spPr>
          <a:xfrm>
            <a:off x="539640" y="1059480"/>
            <a:ext cx="3322440" cy="2309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D12F23-F59D-4EDD-9E21-3A1047658BBC}" type="slidenum">
              <a:t>40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Picture 3" descr=""/>
          <p:cNvPicPr/>
          <p:nvPr/>
        </p:nvPicPr>
        <p:blipFill>
          <a:blip r:embed="rId1"/>
          <a:stretch/>
        </p:blipFill>
        <p:spPr>
          <a:xfrm>
            <a:off x="4169520" y="1285920"/>
            <a:ext cx="1914120" cy="3085920"/>
          </a:xfrm>
          <a:prstGeom prst="rect">
            <a:avLst/>
          </a:prstGeom>
          <a:ln w="0">
            <a:noFill/>
          </a:ln>
        </p:spPr>
      </p:pic>
      <p:sp>
        <p:nvSpPr>
          <p:cNvPr id="534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Écrivez la table de 9 comme à l’edubba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ZoneTexte 1"/>
          <p:cNvSpPr/>
          <p:nvPr/>
        </p:nvSpPr>
        <p:spPr>
          <a:xfrm>
            <a:off x="4468680" y="843480"/>
            <a:ext cx="131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table de 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ZoneTexte 7"/>
          <p:cNvSpPr/>
          <p:nvPr/>
        </p:nvSpPr>
        <p:spPr>
          <a:xfrm>
            <a:off x="543240" y="3585240"/>
            <a:ext cx="16167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http://profmath.uqam.ca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ZoneTexte 12"/>
          <p:cNvSpPr/>
          <p:nvPr/>
        </p:nvSpPr>
        <p:spPr>
          <a:xfrm>
            <a:off x="4689720" y="1478880"/>
            <a:ext cx="1315080" cy="28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  9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2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18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3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27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4 fois 9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36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5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45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6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54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7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63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8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72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9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81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10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90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11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99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12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108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13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117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14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126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8" name="Picture 3" descr=""/>
          <p:cNvPicPr/>
          <p:nvPr/>
        </p:nvPicPr>
        <p:blipFill>
          <a:blip r:embed="rId2"/>
          <a:stretch/>
        </p:blipFill>
        <p:spPr>
          <a:xfrm>
            <a:off x="6401880" y="1275480"/>
            <a:ext cx="1914120" cy="308592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2" descr=""/>
          <p:cNvPicPr/>
          <p:nvPr/>
        </p:nvPicPr>
        <p:blipFill>
          <a:blip r:embed="rId3"/>
          <a:stretch/>
        </p:blipFill>
        <p:spPr>
          <a:xfrm>
            <a:off x="539640" y="1059480"/>
            <a:ext cx="3322440" cy="2309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A7EC48-18A7-42EA-A3FF-C07857E66275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3" descr=""/>
          <p:cNvPicPr/>
          <p:nvPr/>
        </p:nvPicPr>
        <p:blipFill>
          <a:blip r:embed="rId1"/>
          <a:stretch/>
        </p:blipFill>
        <p:spPr>
          <a:xfrm>
            <a:off x="4169520" y="1285920"/>
            <a:ext cx="1914120" cy="3085920"/>
          </a:xfrm>
          <a:prstGeom prst="rect">
            <a:avLst/>
          </a:prstGeom>
          <a:ln w="0">
            <a:noFill/>
          </a:ln>
        </p:spPr>
      </p:pic>
      <p:sp>
        <p:nvSpPr>
          <p:cNvPr id="541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Écrivez la table de 9 comme à l’edubba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ZoneTexte 1"/>
          <p:cNvSpPr/>
          <p:nvPr/>
        </p:nvSpPr>
        <p:spPr>
          <a:xfrm>
            <a:off x="4468680" y="843480"/>
            <a:ext cx="131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table de 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ZoneTexte 7"/>
          <p:cNvSpPr/>
          <p:nvPr/>
        </p:nvSpPr>
        <p:spPr>
          <a:xfrm>
            <a:off x="543240" y="3585240"/>
            <a:ext cx="16167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http://profmath.uqam.ca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ZoneTexte 12"/>
          <p:cNvSpPr/>
          <p:nvPr/>
        </p:nvSpPr>
        <p:spPr>
          <a:xfrm>
            <a:off x="4689720" y="1478880"/>
            <a:ext cx="1315080" cy="28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  9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2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18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3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27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4 fois 9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36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5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45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6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54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7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63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8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72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9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81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10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90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11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99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12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108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13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117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14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126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5" name="Picture 3" descr=""/>
          <p:cNvPicPr/>
          <p:nvPr/>
        </p:nvPicPr>
        <p:blipFill>
          <a:blip r:embed="rId2"/>
          <a:stretch/>
        </p:blipFill>
        <p:spPr>
          <a:xfrm>
            <a:off x="6401880" y="1275480"/>
            <a:ext cx="1914120" cy="3085920"/>
          </a:xfrm>
          <a:prstGeom prst="rect">
            <a:avLst/>
          </a:prstGeom>
          <a:ln w="0">
            <a:noFill/>
          </a:ln>
        </p:spPr>
      </p:pic>
      <p:pic>
        <p:nvPicPr>
          <p:cNvPr id="546" name="Image 21" descr=""/>
          <p:cNvPicPr/>
          <p:nvPr/>
        </p:nvPicPr>
        <p:blipFill>
          <a:blip r:embed="rId3"/>
          <a:stretch/>
        </p:blipFill>
        <p:spPr>
          <a:xfrm>
            <a:off x="7744680" y="1483200"/>
            <a:ext cx="421560" cy="2024280"/>
          </a:xfrm>
          <a:prstGeom prst="rect">
            <a:avLst/>
          </a:prstGeom>
          <a:ln w="0">
            <a:noFill/>
          </a:ln>
        </p:spPr>
      </p:pic>
      <p:pic>
        <p:nvPicPr>
          <p:cNvPr id="547" name="Picture 2" descr=""/>
          <p:cNvPicPr/>
          <p:nvPr/>
        </p:nvPicPr>
        <p:blipFill>
          <a:blip r:embed="rId4"/>
          <a:stretch/>
        </p:blipFill>
        <p:spPr>
          <a:xfrm>
            <a:off x="539640" y="1059480"/>
            <a:ext cx="3322440" cy="2309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38E596-554E-4B7F-B3BC-FD5D8CAB0059}" type="slidenum">
              <a:t>42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Picture 3" descr=""/>
          <p:cNvPicPr/>
          <p:nvPr/>
        </p:nvPicPr>
        <p:blipFill>
          <a:blip r:embed="rId1"/>
          <a:stretch/>
        </p:blipFill>
        <p:spPr>
          <a:xfrm>
            <a:off x="4169520" y="1285920"/>
            <a:ext cx="1914120" cy="3085920"/>
          </a:xfrm>
          <a:prstGeom prst="rect">
            <a:avLst/>
          </a:prstGeom>
          <a:ln w="0">
            <a:noFill/>
          </a:ln>
        </p:spPr>
      </p:pic>
      <p:sp>
        <p:nvSpPr>
          <p:cNvPr id="549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Écrivez la table de 9 comme à l’edubba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ZoneTexte 1"/>
          <p:cNvSpPr/>
          <p:nvPr/>
        </p:nvSpPr>
        <p:spPr>
          <a:xfrm>
            <a:off x="4468680" y="843480"/>
            <a:ext cx="131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table de 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ZoneTexte 7"/>
          <p:cNvSpPr/>
          <p:nvPr/>
        </p:nvSpPr>
        <p:spPr>
          <a:xfrm>
            <a:off x="543240" y="3585240"/>
            <a:ext cx="16167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http://profmath.uqam.ca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ZoneTexte 12"/>
          <p:cNvSpPr/>
          <p:nvPr/>
        </p:nvSpPr>
        <p:spPr>
          <a:xfrm>
            <a:off x="4689720" y="1478880"/>
            <a:ext cx="1315080" cy="28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  9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2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18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3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27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4 fois 9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36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5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45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6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54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7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63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8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72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9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81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10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90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11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  99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12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108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13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117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14 fois 9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	</a:t>
            </a:r>
            <a:r>
              <a:rPr b="0" lang="fr-FR" sz="1300" spc="-1" strike="noStrike">
                <a:solidFill>
                  <a:srgbClr val="ff0000"/>
                </a:solidFill>
                <a:latin typeface="Monotype Corsiva"/>
              </a:rPr>
              <a:t>126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3" name="Picture 3" descr=""/>
          <p:cNvPicPr/>
          <p:nvPr/>
        </p:nvPicPr>
        <p:blipFill>
          <a:blip r:embed="rId2"/>
          <a:stretch/>
        </p:blipFill>
        <p:spPr>
          <a:xfrm>
            <a:off x="6401880" y="1275480"/>
            <a:ext cx="1914120" cy="3085920"/>
          </a:xfrm>
          <a:prstGeom prst="rect">
            <a:avLst/>
          </a:prstGeom>
          <a:ln w="0">
            <a:noFill/>
          </a:ln>
        </p:spPr>
      </p:pic>
      <p:pic>
        <p:nvPicPr>
          <p:cNvPr id="554" name="Image 21" descr=""/>
          <p:cNvPicPr/>
          <p:nvPr/>
        </p:nvPicPr>
        <p:blipFill>
          <a:blip r:embed="rId3"/>
          <a:stretch/>
        </p:blipFill>
        <p:spPr>
          <a:xfrm>
            <a:off x="7744680" y="1483200"/>
            <a:ext cx="421560" cy="2024280"/>
          </a:xfrm>
          <a:prstGeom prst="rect">
            <a:avLst/>
          </a:prstGeom>
          <a:ln w="0">
            <a:noFill/>
          </a:ln>
        </p:spPr>
      </p:pic>
      <p:pic>
        <p:nvPicPr>
          <p:cNvPr id="555" name="Picture 2" descr=""/>
          <p:cNvPicPr/>
          <p:nvPr/>
        </p:nvPicPr>
        <p:blipFill>
          <a:blip r:embed="rId4"/>
          <a:stretch/>
        </p:blipFill>
        <p:spPr>
          <a:xfrm>
            <a:off x="539640" y="1059480"/>
            <a:ext cx="3322440" cy="2309400"/>
          </a:xfrm>
          <a:prstGeom prst="rect">
            <a:avLst/>
          </a:prstGeom>
          <a:ln w="0">
            <a:noFill/>
          </a:ln>
        </p:spPr>
      </p:pic>
      <p:pic>
        <p:nvPicPr>
          <p:cNvPr id="556" name="Image 6" descr=""/>
          <p:cNvPicPr/>
          <p:nvPr/>
        </p:nvPicPr>
        <p:blipFill>
          <a:blip r:embed="rId5"/>
          <a:stretch/>
        </p:blipFill>
        <p:spPr>
          <a:xfrm>
            <a:off x="7760880" y="3841200"/>
            <a:ext cx="473400" cy="150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2838BE-5B96-421C-9CF4-992210DA2FAF}" type="slidenum">
              <a:t>43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chanson des mathématiques dans l’Edubba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8" name="Picture 2" descr=""/>
          <p:cNvPicPr/>
          <p:nvPr/>
        </p:nvPicPr>
        <p:blipFill>
          <a:blip r:embed="rId1"/>
          <a:stretch/>
        </p:blipFill>
        <p:spPr>
          <a:xfrm>
            <a:off x="539640" y="1059480"/>
            <a:ext cx="1800000" cy="1251000"/>
          </a:xfrm>
          <a:prstGeom prst="rect">
            <a:avLst/>
          </a:prstGeom>
          <a:ln w="0">
            <a:noFill/>
          </a:ln>
        </p:spPr>
      </p:pic>
      <p:sp>
        <p:nvSpPr>
          <p:cNvPr id="559" name="ZoneTexte 5"/>
          <p:cNvSpPr/>
          <p:nvPr/>
        </p:nvSpPr>
        <p:spPr>
          <a:xfrm>
            <a:off x="539640" y="1131480"/>
            <a:ext cx="8352720" cy="371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J’ai écouté maintes fois les explications du maître, …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Désormais, je peux m’appliquer aux tablettes, 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aux multiplications et aux bilans...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Après avoir été à l’école,…  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je suis à la hauteur de la lecture des tablettes, du calcul des bilans…, 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Je veux écrire des tablettes 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tablette des mesures d’un gur d’orge jusqu’à six cents gur,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tablette des poids d’un sicle jusqu’à vingt mines d’argent,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avec les contrats de mariage que l’on peut m’apporter,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les contrats de société, je peux choisir les poids contrôlés d’un talent,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vente de maisons, de champs, …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je sais écrire tout cela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br>
              <a:rPr sz="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(période paléo babylonienne vers -2000)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ZoneTexte 6"/>
          <p:cNvSpPr/>
          <p:nvPr/>
        </p:nvSpPr>
        <p:spPr>
          <a:xfrm>
            <a:off x="2156400" y="627480"/>
            <a:ext cx="5196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C. Proust 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https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://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hal.science/hal-01464482/document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DE3C21-D994-47CF-B2E4-86A9663AC4EC}" type="slidenum">
              <a:t>44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marL="303840" indent="-303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Quels sont les symboles correspondant à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40500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1,5,10,50,100, 500 et 1000 ?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303840" indent="-303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Comment  écrire 1732 en chiffres romains ?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303840" indent="-303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Quelles sont les valeurs décimales des nombres suivants :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40500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VII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CLI      MMXXIII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  MDCCLVXXX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303840" indent="-303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La numération romaine est-elle additive ou positionnelle ?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303840" indent="-303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400" spc="-1" strike="noStrike">
                <a:solidFill>
                  <a:srgbClr val="ff0000"/>
                </a:solidFill>
                <a:latin typeface="Calibri"/>
              </a:rPr>
              <a:t>Attention :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la numération romaine est en partie soustractive,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658440" indent="-25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par exemple IV pour 4, ou  M</a:t>
            </a:r>
            <a:r>
              <a:rPr b="0" lang="fr-FR" sz="2000" spc="-1" strike="noStrike">
                <a:solidFill>
                  <a:srgbClr val="ff0000"/>
                </a:solidFill>
                <a:latin typeface="Calibri"/>
              </a:rPr>
              <a:t>C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MLXXX</a:t>
            </a:r>
            <a:r>
              <a:rPr b="0" lang="fr-FR" sz="2000" spc="-1" strike="noStrike">
                <a:solidFill>
                  <a:srgbClr val="ff0000"/>
                </a:solidFill>
                <a:latin typeface="Calibri"/>
              </a:rPr>
              <a:t>I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X pour 1989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1" marL="658440" indent="-25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mais pour les exercices sur abaque avec les jetons, </a:t>
            </a:r>
            <a:br>
              <a:rPr sz="2000"/>
            </a:br>
            <a:r>
              <a:rPr b="0" lang="fr-FR" sz="2000" spc="-1" strike="noStrike" u="sng">
                <a:solidFill>
                  <a:srgbClr val="000000"/>
                </a:solidFill>
                <a:uFillTx/>
                <a:latin typeface="Calibri"/>
              </a:rPr>
              <a:t>on ne va pas utiliser ce principe de soustraction</a:t>
            </a:r>
            <a:br>
              <a:rPr sz="2000"/>
            </a:b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on écrira 4 avec 4 jetons 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sldNum" idx="17"/>
          </p:nvPr>
        </p:nvSpPr>
        <p:spPr>
          <a:xfrm>
            <a:off x="6553080" y="473184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51FF2C-0B5F-41A0-BFE1-E604D72610BA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3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romaine (Quiz)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Ellipse 6"/>
          <p:cNvSpPr/>
          <p:nvPr/>
        </p:nvSpPr>
        <p:spPr>
          <a:xfrm>
            <a:off x="3765600" y="4264200"/>
            <a:ext cx="215640" cy="215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5" name="Ellipse 7"/>
          <p:cNvSpPr/>
          <p:nvPr/>
        </p:nvSpPr>
        <p:spPr>
          <a:xfrm>
            <a:off x="4077720" y="4264200"/>
            <a:ext cx="215640" cy="215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6" name="Ellipse 8"/>
          <p:cNvSpPr/>
          <p:nvPr/>
        </p:nvSpPr>
        <p:spPr>
          <a:xfrm>
            <a:off x="4389840" y="4264200"/>
            <a:ext cx="215640" cy="215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7" name="Ellipse 9"/>
          <p:cNvSpPr/>
          <p:nvPr/>
        </p:nvSpPr>
        <p:spPr>
          <a:xfrm>
            <a:off x="4701600" y="4264200"/>
            <a:ext cx="215640" cy="215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Image 4" descr=""/>
          <p:cNvPicPr/>
          <p:nvPr/>
        </p:nvPicPr>
        <p:blipFill>
          <a:blip r:embed="rId1"/>
          <a:stretch/>
        </p:blipFill>
        <p:spPr>
          <a:xfrm rot="5400000">
            <a:off x="2917080" y="-567360"/>
            <a:ext cx="3614400" cy="6840360"/>
          </a:xfrm>
          <a:prstGeom prst="rect">
            <a:avLst/>
          </a:prstGeom>
          <a:ln w="0">
            <a:noFill/>
          </a:ln>
        </p:spPr>
      </p:pic>
      <p:sp>
        <p:nvSpPr>
          <p:cNvPr id="569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A3AA82-7092-4ED0-A715-E412A6CEDA37}" type="slidenum">
              <a:t>46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Image 3" descr=""/>
          <p:cNvPicPr/>
          <p:nvPr/>
        </p:nvPicPr>
        <p:blipFill>
          <a:blip r:embed="rId1"/>
          <a:stretch/>
        </p:blipFill>
        <p:spPr>
          <a:xfrm>
            <a:off x="1206360" y="1017720"/>
            <a:ext cx="6965640" cy="3641760"/>
          </a:xfrm>
          <a:prstGeom prst="rect">
            <a:avLst/>
          </a:prstGeom>
          <a:ln w="0">
            <a:noFill/>
          </a:ln>
        </p:spPr>
      </p:pic>
      <p:sp>
        <p:nvSpPr>
          <p:cNvPr id="571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8A25B4-5DC8-4DE9-8F62-51FF49A9174A}" type="slidenum">
              <a:t>47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3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E033CE-24BC-491C-ACFB-769F413E5893}" type="slidenum">
              <a:t>48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5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576" name="PlaceHolder 1"/>
          <p:cNvSpPr>
            <a:spLocks noGrp="1"/>
          </p:cNvSpPr>
          <p:nvPr>
            <p:ph type="sldNum" idx="18"/>
          </p:nvPr>
        </p:nvSpPr>
        <p:spPr>
          <a:xfrm>
            <a:off x="7740360" y="4767120"/>
            <a:ext cx="94608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C2E228B-A30D-4A49-BD8A-425403F9BE31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7" name="Ellipse 5"/>
          <p:cNvSpPr/>
          <p:nvPr/>
        </p:nvSpPr>
        <p:spPr>
          <a:xfrm>
            <a:off x="6813000" y="425952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78" name="Ellipse 6"/>
          <p:cNvSpPr/>
          <p:nvPr/>
        </p:nvSpPr>
        <p:spPr>
          <a:xfrm>
            <a:off x="4428000" y="426960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79" name="Ellipse 7"/>
          <p:cNvSpPr/>
          <p:nvPr/>
        </p:nvSpPr>
        <p:spPr>
          <a:xfrm>
            <a:off x="4428000" y="391500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0" name="Ellipse 8"/>
          <p:cNvSpPr/>
          <p:nvPr/>
        </p:nvSpPr>
        <p:spPr>
          <a:xfrm>
            <a:off x="4428000" y="356076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1" name="Ellipse 9"/>
          <p:cNvSpPr/>
          <p:nvPr/>
        </p:nvSpPr>
        <p:spPr>
          <a:xfrm>
            <a:off x="6813000" y="391500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2" name="Ellipse 10"/>
          <p:cNvSpPr/>
          <p:nvPr/>
        </p:nvSpPr>
        <p:spPr>
          <a:xfrm>
            <a:off x="9248400" y="356688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3" name="ZoneTexte 11"/>
          <p:cNvSpPr/>
          <p:nvPr/>
        </p:nvSpPr>
        <p:spPr>
          <a:xfrm>
            <a:off x="3724200" y="3795840"/>
            <a:ext cx="412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16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ZoneTexte 12"/>
          <p:cNvSpPr/>
          <p:nvPr/>
        </p:nvSpPr>
        <p:spPr>
          <a:xfrm>
            <a:off x="7454520" y="3980520"/>
            <a:ext cx="297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6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ZoneTexte 13"/>
          <p:cNvSpPr/>
          <p:nvPr/>
        </p:nvSpPr>
        <p:spPr>
          <a:xfrm>
            <a:off x="3724200" y="3795840"/>
            <a:ext cx="412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22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ZoneTexte 26"/>
          <p:cNvSpPr/>
          <p:nvPr/>
        </p:nvSpPr>
        <p:spPr>
          <a:xfrm>
            <a:off x="3495960" y="3795840"/>
            <a:ext cx="642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16+6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ZoneTexte 27"/>
          <p:cNvSpPr/>
          <p:nvPr/>
        </p:nvSpPr>
        <p:spPr>
          <a:xfrm>
            <a:off x="760680" y="1419480"/>
            <a:ext cx="746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16 + 6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06 -4.07407E-006 L -0.2302 0.00186 E">
                                      <p:cBhvr>
                                        <p:cTn id="38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06 1.23457E-006 L -0.22934 -0.00093 E">
                                      <p:cBhvr>
                                        <p:cTn id="40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-0.00093 L -0.17709 -0.00216 E">
                                      <p:cBhvr>
                                        <p:cTn id="49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28 0.0003 L -0.47743 -0.00216 E">
                                      <p:cBhvr>
                                        <p:cTn id="51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06 3.82716E-006 L -0.49548 -0.00247 E">
                                      <p:cBhvr>
                                        <p:cTn id="62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457200" y="162540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4363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quatre mille trois cent soixante trois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532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cinq 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moderne </a:t>
            </a:r>
            <a:br>
              <a:rPr sz="3200"/>
            </a:b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positionnelle, avec les chiffres indo-arabes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ZoneTexte 7"/>
          <p:cNvSpPr/>
          <p:nvPr/>
        </p:nvSpPr>
        <p:spPr>
          <a:xfrm rot="16200000">
            <a:off x="378360" y="1164240"/>
            <a:ext cx="77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centaines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ZoneTexte 8"/>
          <p:cNvSpPr/>
          <p:nvPr/>
        </p:nvSpPr>
        <p:spPr>
          <a:xfrm rot="16200000">
            <a:off x="578160" y="1208520"/>
            <a:ext cx="678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dizaines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ZoneTexte 9"/>
          <p:cNvSpPr/>
          <p:nvPr/>
        </p:nvSpPr>
        <p:spPr>
          <a:xfrm rot="16200000">
            <a:off x="798840" y="1261080"/>
            <a:ext cx="5616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unités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4" name="Groupe 12"/>
          <p:cNvGrpSpPr/>
          <p:nvPr/>
        </p:nvGrpSpPr>
        <p:grpSpPr>
          <a:xfrm>
            <a:off x="682200" y="1005480"/>
            <a:ext cx="472320" cy="3627000"/>
            <a:chOff x="682200" y="1005480"/>
            <a:chExt cx="472320" cy="3627000"/>
          </a:xfrm>
        </p:grpSpPr>
        <p:cxnSp>
          <p:nvCxnSpPr>
            <p:cNvPr id="115" name="Connecteur droit 5"/>
            <p:cNvCxnSpPr/>
            <p:nvPr/>
          </p:nvCxnSpPr>
          <p:spPr>
            <a:xfrm>
              <a:off x="84168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16" name="Connecteur droit 6"/>
            <p:cNvCxnSpPr/>
            <p:nvPr/>
          </p:nvCxnSpPr>
          <p:spPr>
            <a:xfrm>
              <a:off x="100224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17" name="Connecteur droit 10"/>
            <p:cNvCxnSpPr/>
            <p:nvPr/>
          </p:nvCxnSpPr>
          <p:spPr>
            <a:xfrm>
              <a:off x="115452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18" name="Connecteur droit 11"/>
            <p:cNvCxnSpPr/>
            <p:nvPr/>
          </p:nvCxnSpPr>
          <p:spPr>
            <a:xfrm>
              <a:off x="68220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</p:grpSp>
      <p:sp>
        <p:nvSpPr>
          <p:cNvPr id="119" name="ZoneTexte 14"/>
          <p:cNvSpPr/>
          <p:nvPr/>
        </p:nvSpPr>
        <p:spPr>
          <a:xfrm rot="16200000">
            <a:off x="298800" y="1233000"/>
            <a:ext cx="6289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milliers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51507B-CB53-4E39-8F2C-138B5B8CCB8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589" name="ZoneTexte 13"/>
          <p:cNvSpPr/>
          <p:nvPr/>
        </p:nvSpPr>
        <p:spPr>
          <a:xfrm>
            <a:off x="3724200" y="3795840"/>
            <a:ext cx="412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22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1"/>
          <p:cNvSpPr>
            <a:spLocks noGrp="1"/>
          </p:cNvSpPr>
          <p:nvPr>
            <p:ph type="sldNum" idx="19"/>
          </p:nvPr>
        </p:nvSpPr>
        <p:spPr>
          <a:xfrm>
            <a:off x="7740360" y="4767120"/>
            <a:ext cx="94608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ED8A580-8075-4D6A-B49B-9B828538A1AC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2" name="Ellipse 5"/>
          <p:cNvSpPr/>
          <p:nvPr/>
        </p:nvSpPr>
        <p:spPr>
          <a:xfrm>
            <a:off x="4654080" y="426960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3" name="Ellipse 6"/>
          <p:cNvSpPr/>
          <p:nvPr/>
        </p:nvSpPr>
        <p:spPr>
          <a:xfrm>
            <a:off x="4386600" y="426960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4" name="Ellipse 8"/>
          <p:cNvSpPr/>
          <p:nvPr/>
        </p:nvSpPr>
        <p:spPr>
          <a:xfrm>
            <a:off x="4386600" y="356076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5" name="ZoneTexte 12"/>
          <p:cNvSpPr/>
          <p:nvPr/>
        </p:nvSpPr>
        <p:spPr>
          <a:xfrm>
            <a:off x="7809480" y="3781440"/>
            <a:ext cx="412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79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Ellipse 14"/>
          <p:cNvSpPr/>
          <p:nvPr/>
        </p:nvSpPr>
        <p:spPr>
          <a:xfrm>
            <a:off x="4654080" y="355356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Calibri"/>
              </a:rPr>
              <a:t>²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Ellipse 15"/>
          <p:cNvSpPr/>
          <p:nvPr/>
        </p:nvSpPr>
        <p:spPr>
          <a:xfrm>
            <a:off x="6732360" y="32198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8" name="Ellipse 16"/>
          <p:cNvSpPr/>
          <p:nvPr/>
        </p:nvSpPr>
        <p:spPr>
          <a:xfrm>
            <a:off x="6732360" y="356076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9" name="Ellipse 17"/>
          <p:cNvSpPr/>
          <p:nvPr/>
        </p:nvSpPr>
        <p:spPr>
          <a:xfrm>
            <a:off x="7020360" y="35510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0" name="Ellipse 19"/>
          <p:cNvSpPr/>
          <p:nvPr/>
        </p:nvSpPr>
        <p:spPr>
          <a:xfrm>
            <a:off x="6732360" y="42818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1" name="Ellipse 20"/>
          <p:cNvSpPr/>
          <p:nvPr/>
        </p:nvSpPr>
        <p:spPr>
          <a:xfrm>
            <a:off x="7020360" y="427212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2" name="Ellipse 21"/>
          <p:cNvSpPr/>
          <p:nvPr/>
        </p:nvSpPr>
        <p:spPr>
          <a:xfrm>
            <a:off x="7302240" y="426960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3" name="Ellipse 22"/>
          <p:cNvSpPr/>
          <p:nvPr/>
        </p:nvSpPr>
        <p:spPr>
          <a:xfrm>
            <a:off x="7590240" y="425952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4" name="Ellipse 23"/>
          <p:cNvSpPr/>
          <p:nvPr/>
        </p:nvSpPr>
        <p:spPr>
          <a:xfrm>
            <a:off x="6732360" y="39074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5" name="ZoneTexte 31"/>
          <p:cNvSpPr/>
          <p:nvPr/>
        </p:nvSpPr>
        <p:spPr>
          <a:xfrm>
            <a:off x="3424680" y="3795840"/>
            <a:ext cx="758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22+79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Ellipse 34"/>
          <p:cNvSpPr/>
          <p:nvPr/>
        </p:nvSpPr>
        <p:spPr>
          <a:xfrm>
            <a:off x="9201600" y="389988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7" name="Ellipse 35"/>
          <p:cNvSpPr/>
          <p:nvPr/>
        </p:nvSpPr>
        <p:spPr>
          <a:xfrm>
            <a:off x="9180360" y="35798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8" name="Ellipse 37"/>
          <p:cNvSpPr/>
          <p:nvPr/>
        </p:nvSpPr>
        <p:spPr>
          <a:xfrm>
            <a:off x="9176760" y="325620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9" name="Ellipse 41"/>
          <p:cNvSpPr/>
          <p:nvPr/>
        </p:nvSpPr>
        <p:spPr>
          <a:xfrm>
            <a:off x="9329040" y="28598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10" name="ZoneTexte 42"/>
          <p:cNvSpPr/>
          <p:nvPr/>
        </p:nvSpPr>
        <p:spPr>
          <a:xfrm>
            <a:off x="3575520" y="3795840"/>
            <a:ext cx="52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101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ZoneTexte 43"/>
          <p:cNvSpPr/>
          <p:nvPr/>
        </p:nvSpPr>
        <p:spPr>
          <a:xfrm>
            <a:off x="761400" y="1419480"/>
            <a:ext cx="86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22 + 79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4.93827E-006 L -0.19531 -0.0034 E">
                                      <p:cBhvr>
                                        <p:cTn id="104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06 -3.20988E-006 L -0.19948 -0.00092 E">
                                      <p:cBhvr>
                                        <p:cTn id="106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4.07407E-006 L -0.20191 -0.00031 E">
                                      <p:cBhvr>
                                        <p:cTn id="108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-4.07407E-006 L -0.20295 0.00093 E">
                                      <p:cBhvr>
                                        <p:cTn id="110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4.44444E-006 L -0.26007 0.00154 E">
                                      <p:cBhvr>
                                        <p:cTn id="112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-1.60494E-006 L -0.19618 -0.00401 E">
                                      <p:cBhvr>
                                        <p:cTn id="114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06 2.46914E-007 L -0.19965 -0.00154 E">
                                      <p:cBhvr>
                                        <p:cTn id="116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-3.58025E-006 L -0.25781 -0.00031 E">
                                      <p:cBhvr>
                                        <p:cTn id="118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4.07407E-006 L -0.35156 -0.00155 E">
                                      <p:cBhvr>
                                        <p:cTn id="127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31 -0.0034 L -0.54115 -0.0034 E">
                                      <p:cBhvr>
                                        <p:cTn id="129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48 -0.00093 L -0.53143 -0.00278 E">
                                      <p:cBhvr>
                                        <p:cTn id="131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91 -0.00031 L -0.52257 -0.00062 E">
                                      <p:cBhvr>
                                        <p:cTn id="13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95 0.00093 L -0.5151 0.00093 E">
                                      <p:cBhvr>
                                        <p:cTn id="135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nodeType="after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06 -9.87654E-007 L -0.49723 0.00247 E">
                                      <p:cBhvr>
                                        <p:cTn id="141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07 0.00154 L -0.46042 -0.00124 E">
                                      <p:cBhvr>
                                        <p:cTn id="145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23 0.00247 L -0.69132 0.00062 E">
                                      <p:cBhvr>
                                        <p:cTn id="147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nodeType="after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06 4.69136E-006 L -0.40695 -0.00587 E">
                                      <p:cBhvr>
                                        <p:cTn id="153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06 -1.60494E-006 L -0.32222 -0.0037 E">
                                      <p:cBhvr>
                                        <p:cTn id="157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2.96296E-006 L -0.31198 -0.00124 E">
                                      <p:cBhvr>
                                        <p:cTn id="159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-0.00401 L -0.49983 -0.00247 E">
                                      <p:cBhvr>
                                        <p:cTn id="161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5 -0.00154 L -0.49201 -0.00154 E">
                                      <p:cBhvr>
                                        <p:cTn id="163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95 -0.00587 L -0.69045 -0.00463 E">
                                      <p:cBhvr>
                                        <p:cTn id="165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nodeType="after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-2.34568E-006 L -0.49566 -0.00802 E">
                                      <p:cBhvr>
                                        <p:cTn id="171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81 -0.00031 L -0.46059 -0.00277 E">
                                      <p:cBhvr>
                                        <p:cTn id="175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nodeType="with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00802 L -0.68871 -0.00895 E">
                                      <p:cBhvr>
                                        <p:cTn id="177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nodeType="after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06 -1.85185E-006 L -0.54045 -0.00432 E">
                                      <p:cBhvr>
                                        <p:cTn id="183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613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Réduction sur 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1"/>
          <p:cNvSpPr>
            <a:spLocks noGrp="1"/>
          </p:cNvSpPr>
          <p:nvPr>
            <p:ph type="sldNum" idx="20"/>
          </p:nvPr>
        </p:nvSpPr>
        <p:spPr>
          <a:xfrm>
            <a:off x="7740360" y="4767120"/>
            <a:ext cx="94608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176417-A326-4E24-ADF4-E4F1116E9E5C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5" name="Ellipse 6"/>
          <p:cNvSpPr/>
          <p:nvPr/>
        </p:nvSpPr>
        <p:spPr>
          <a:xfrm>
            <a:off x="4356000" y="426996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616" name="Groupe 7"/>
          <p:cNvGrpSpPr/>
          <p:nvPr/>
        </p:nvGrpSpPr>
        <p:grpSpPr>
          <a:xfrm>
            <a:off x="4631040" y="4269960"/>
            <a:ext cx="1315800" cy="215640"/>
            <a:chOff x="4631040" y="4269960"/>
            <a:chExt cx="1315800" cy="215640"/>
          </a:xfrm>
        </p:grpSpPr>
        <p:sp>
          <p:nvSpPr>
            <p:cNvPr id="617" name="Ellipse 5"/>
            <p:cNvSpPr/>
            <p:nvPr/>
          </p:nvSpPr>
          <p:spPr>
            <a:xfrm>
              <a:off x="4631040" y="42699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18" name="Ellipse 19"/>
            <p:cNvSpPr/>
            <p:nvPr/>
          </p:nvSpPr>
          <p:spPr>
            <a:xfrm>
              <a:off x="4906080" y="42699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19" name="Ellipse 20"/>
            <p:cNvSpPr/>
            <p:nvPr/>
          </p:nvSpPr>
          <p:spPr>
            <a:xfrm>
              <a:off x="5181120" y="42699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20" name="Ellipse 21"/>
            <p:cNvSpPr/>
            <p:nvPr/>
          </p:nvSpPr>
          <p:spPr>
            <a:xfrm>
              <a:off x="5456160" y="42699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21" name="Ellipse 22"/>
            <p:cNvSpPr/>
            <p:nvPr/>
          </p:nvSpPr>
          <p:spPr>
            <a:xfrm>
              <a:off x="5731200" y="42699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22" name="Ellipse 34"/>
          <p:cNvSpPr/>
          <p:nvPr/>
        </p:nvSpPr>
        <p:spPr>
          <a:xfrm>
            <a:off x="9201600" y="389988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23" name="ZoneTexte 9"/>
          <p:cNvSpPr/>
          <p:nvPr/>
        </p:nvSpPr>
        <p:spPr>
          <a:xfrm>
            <a:off x="259200" y="4155840"/>
            <a:ext cx="1375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5 jetons de 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ZoneTexte 28"/>
          <p:cNvSpPr/>
          <p:nvPr/>
        </p:nvSpPr>
        <p:spPr>
          <a:xfrm>
            <a:off x="259920" y="3786480"/>
            <a:ext cx="1337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 jeton  de 5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06 -1.92225E-006 L -0.3066 -0.00123 E">
                                      <p:cBhvr>
                                        <p:cTn id="192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nodeType="after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06 -9.87654E-007 L -0.53039 -9.87654E-007 E">
                                      <p:cBhvr>
                                        <p:cTn id="201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626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Réduction sur 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1"/>
          <p:cNvSpPr>
            <a:spLocks noGrp="1"/>
          </p:cNvSpPr>
          <p:nvPr>
            <p:ph type="sldNum" idx="21"/>
          </p:nvPr>
        </p:nvSpPr>
        <p:spPr>
          <a:xfrm>
            <a:off x="7740360" y="4767120"/>
            <a:ext cx="94608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2C6EF2-0180-4AD1-9675-C6C4F953F52B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28" name="Groupe 7"/>
          <p:cNvGrpSpPr/>
          <p:nvPr/>
        </p:nvGrpSpPr>
        <p:grpSpPr>
          <a:xfrm>
            <a:off x="4626000" y="3553560"/>
            <a:ext cx="1315800" cy="215640"/>
            <a:chOff x="4626000" y="3553560"/>
            <a:chExt cx="1315800" cy="215640"/>
          </a:xfrm>
        </p:grpSpPr>
        <p:sp>
          <p:nvSpPr>
            <p:cNvPr id="629" name="Ellipse 5"/>
            <p:cNvSpPr/>
            <p:nvPr/>
          </p:nvSpPr>
          <p:spPr>
            <a:xfrm>
              <a:off x="4626000" y="35535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30" name="Ellipse 19"/>
            <p:cNvSpPr/>
            <p:nvPr/>
          </p:nvSpPr>
          <p:spPr>
            <a:xfrm>
              <a:off x="4901040" y="35535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31" name="Ellipse 20"/>
            <p:cNvSpPr/>
            <p:nvPr/>
          </p:nvSpPr>
          <p:spPr>
            <a:xfrm>
              <a:off x="5176080" y="35535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32" name="Ellipse 21"/>
            <p:cNvSpPr/>
            <p:nvPr/>
          </p:nvSpPr>
          <p:spPr>
            <a:xfrm>
              <a:off x="5451120" y="35535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33" name="Ellipse 22"/>
            <p:cNvSpPr/>
            <p:nvPr/>
          </p:nvSpPr>
          <p:spPr>
            <a:xfrm>
              <a:off x="5726160" y="355356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34" name="Ellipse 34"/>
          <p:cNvSpPr/>
          <p:nvPr/>
        </p:nvSpPr>
        <p:spPr>
          <a:xfrm>
            <a:off x="9201600" y="31478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35" name="ZoneTexte 13"/>
          <p:cNvSpPr/>
          <p:nvPr/>
        </p:nvSpPr>
        <p:spPr>
          <a:xfrm>
            <a:off x="259560" y="3445200"/>
            <a:ext cx="1491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5 jetons de 10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ZoneTexte 14"/>
          <p:cNvSpPr/>
          <p:nvPr/>
        </p:nvSpPr>
        <p:spPr>
          <a:xfrm>
            <a:off x="260280" y="3075840"/>
            <a:ext cx="145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 jeton  de 50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2" dur="indefinite" restart="never" nodeType="tmRoot">
          <p:childTnLst>
            <p:seq>
              <p:cTn id="203" dur="indefinite" nodeType="mainSeq">
                <p:childTnLst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06 1.20642E-006 L -0.29827 -0.00185 E">
                                      <p:cBhvr>
                                        <p:cTn id="207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nodeType="after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071 L -0.53386 0.0071 E">
                                      <p:cBhvr>
                                        <p:cTn id="216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638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Réduction sur 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1"/>
          <p:cNvSpPr>
            <a:spLocks noGrp="1"/>
          </p:cNvSpPr>
          <p:nvPr>
            <p:ph type="sldNum" idx="22"/>
          </p:nvPr>
        </p:nvSpPr>
        <p:spPr>
          <a:xfrm>
            <a:off x="7740360" y="4767120"/>
            <a:ext cx="94608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ECAE87-396D-487C-AA7C-4549795E85B2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40" name="Groupe 7"/>
          <p:cNvGrpSpPr/>
          <p:nvPr/>
        </p:nvGrpSpPr>
        <p:grpSpPr>
          <a:xfrm>
            <a:off x="4631040" y="3939840"/>
            <a:ext cx="490680" cy="215640"/>
            <a:chOff x="4631040" y="3939840"/>
            <a:chExt cx="490680" cy="215640"/>
          </a:xfrm>
        </p:grpSpPr>
        <p:sp>
          <p:nvSpPr>
            <p:cNvPr id="641" name="Ellipse 5"/>
            <p:cNvSpPr/>
            <p:nvPr/>
          </p:nvSpPr>
          <p:spPr>
            <a:xfrm>
              <a:off x="4631040" y="393984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42" name="Ellipse 19"/>
            <p:cNvSpPr/>
            <p:nvPr/>
          </p:nvSpPr>
          <p:spPr>
            <a:xfrm>
              <a:off x="4906080" y="393984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43" name="Ellipse 34"/>
          <p:cNvSpPr/>
          <p:nvPr/>
        </p:nvSpPr>
        <p:spPr>
          <a:xfrm>
            <a:off x="9201600" y="35798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4" name="ZoneTexte 13"/>
          <p:cNvSpPr/>
          <p:nvPr/>
        </p:nvSpPr>
        <p:spPr>
          <a:xfrm>
            <a:off x="955800" y="3805200"/>
            <a:ext cx="1375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 jetons de 5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ZoneTexte 14"/>
          <p:cNvSpPr/>
          <p:nvPr/>
        </p:nvSpPr>
        <p:spPr>
          <a:xfrm>
            <a:off x="956880" y="3435840"/>
            <a:ext cx="145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 jeton  de 10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7 -1.92225E-006 L -0.21424 -0.00123 E">
                                      <p:cBhvr>
                                        <p:cTn id="222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nodeType="after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06 -9.87654E-007 L -0.53039 -9.87654E-007 E">
                                      <p:cBhvr>
                                        <p:cTn id="231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647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Réduction sur 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laceHolder 1"/>
          <p:cNvSpPr>
            <a:spLocks noGrp="1"/>
          </p:cNvSpPr>
          <p:nvPr>
            <p:ph type="sldNum" idx="23"/>
          </p:nvPr>
        </p:nvSpPr>
        <p:spPr>
          <a:xfrm>
            <a:off x="7740360" y="4767120"/>
            <a:ext cx="94608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5001F7-6F08-455B-BE48-F102617BE023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9" name="Ellipse 6"/>
          <p:cNvSpPr/>
          <p:nvPr/>
        </p:nvSpPr>
        <p:spPr>
          <a:xfrm>
            <a:off x="4356000" y="32198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650" name="Groupe 7"/>
          <p:cNvGrpSpPr/>
          <p:nvPr/>
        </p:nvGrpSpPr>
        <p:grpSpPr>
          <a:xfrm>
            <a:off x="4631040" y="3219840"/>
            <a:ext cx="490680" cy="215640"/>
            <a:chOff x="4631040" y="3219840"/>
            <a:chExt cx="490680" cy="215640"/>
          </a:xfrm>
        </p:grpSpPr>
        <p:sp>
          <p:nvSpPr>
            <p:cNvPr id="651" name="Ellipse 5"/>
            <p:cNvSpPr/>
            <p:nvPr/>
          </p:nvSpPr>
          <p:spPr>
            <a:xfrm>
              <a:off x="4631040" y="321984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52" name="Ellipse 19"/>
            <p:cNvSpPr/>
            <p:nvPr/>
          </p:nvSpPr>
          <p:spPr>
            <a:xfrm>
              <a:off x="4906080" y="3219840"/>
              <a:ext cx="215640" cy="215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53" name="Ellipse 34"/>
          <p:cNvSpPr/>
          <p:nvPr/>
        </p:nvSpPr>
        <p:spPr>
          <a:xfrm>
            <a:off x="9201600" y="2859840"/>
            <a:ext cx="215640" cy="215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4" name="ZoneTexte 10"/>
          <p:cNvSpPr/>
          <p:nvPr/>
        </p:nvSpPr>
        <p:spPr>
          <a:xfrm>
            <a:off x="956160" y="3138480"/>
            <a:ext cx="1491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2 jetons de 50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ZoneTexte 11"/>
          <p:cNvSpPr/>
          <p:nvPr/>
        </p:nvSpPr>
        <p:spPr>
          <a:xfrm>
            <a:off x="957600" y="2769120"/>
            <a:ext cx="1569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 jeton  de 100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7 -1.92225E-006 L -0.21424 -0.00123 E">
                                      <p:cBhvr>
                                        <p:cTn id="237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nodeType="after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06 -9.87654E-007 L -0.53039 -9.87654E-007 E">
                                      <p:cBhvr>
                                        <p:cTn id="246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Règles du jeu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ZoneTexte 1"/>
          <p:cNvSpPr/>
          <p:nvPr/>
        </p:nvSpPr>
        <p:spPr>
          <a:xfrm>
            <a:off x="35640" y="771480"/>
            <a:ext cx="3096000" cy="42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Le nombre affiché correspond à l’écriture romaine 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lang="fr-FR" sz="1600" spc="-1" strike="noStrike">
                <a:solidFill>
                  <a:srgbClr val="ff0000"/>
                </a:solidFill>
                <a:latin typeface="Calibri"/>
              </a:rPr>
              <a:t>sans écriture soustractive ‘IV’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)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c’est la somme des jetons affectés de leur valeur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Pour additionner 2 nombres 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on regroupe les jetons 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sur la même ligne ou interligne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Réduction :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5 jetons sur la même ligne sont remplacés par 1 jeton sur l’interligne du dessus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1600" spc="-1" strike="noStrike">
                <a:solidFill>
                  <a:schemeClr val="accent1"/>
                </a:solidFill>
                <a:latin typeface="Calibri"/>
              </a:rPr>
              <a:t>5x1=1x5, 5x10=1x50, …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2 jetons sur une interligne sont remplacés par 1 jeton sur la ligne du dessus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1600" spc="-1" strike="noStrike">
                <a:solidFill>
                  <a:schemeClr val="accent1"/>
                </a:solidFill>
                <a:latin typeface="Calibri"/>
              </a:rPr>
              <a:t>2x5=1x10, 2x50=1x100, …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8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ECAD95-9494-4428-AC49-77F145FF6897}" type="slidenum">
              <a:t>55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660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Règles du jeu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ZoneTexte 1"/>
          <p:cNvSpPr/>
          <p:nvPr/>
        </p:nvSpPr>
        <p:spPr>
          <a:xfrm>
            <a:off x="35640" y="771480"/>
            <a:ext cx="3312000" cy="374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Si vous travaillez à deux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Chacun écrit les nombres de son côté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L’addition se fait en glissant les jetons à gauche ou à droite, chacun son tour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Pour la  réduction,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le premier retire les jetons 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(5 sur une ligne 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ou 2 sur une interligne)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le second ajoute le jeton qui compense les jetons retirés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Pour vérifier :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chacun relit les nombres écrits par l’autre 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578A55-E922-4AC0-B8CB-FF459FB8F1DE}" type="slidenum">
              <a:t>56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Exercices avec l’abaque romaine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ZoneTexte 5"/>
          <p:cNvSpPr/>
          <p:nvPr/>
        </p:nvSpPr>
        <p:spPr>
          <a:xfrm>
            <a:off x="328680" y="1050120"/>
            <a:ext cx="1097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4 +      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9 +      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465 + 337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4" name="Picture 2" descr=""/>
          <p:cNvPicPr/>
          <p:nvPr/>
        </p:nvPicPr>
        <p:blipFill>
          <a:blip r:embed="rId1"/>
          <a:stretch/>
        </p:blipFill>
        <p:spPr>
          <a:xfrm>
            <a:off x="3227400" y="771480"/>
            <a:ext cx="5808600" cy="4032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034534-5772-47E6-8E92-8AF087179B61}" type="slidenum">
              <a:t>57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Le boulier romain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6" name="Image 6" descr=""/>
          <p:cNvPicPr/>
          <p:nvPr/>
        </p:nvPicPr>
        <p:blipFill>
          <a:blip r:embed="rId1"/>
          <a:stretch/>
        </p:blipFill>
        <p:spPr>
          <a:xfrm>
            <a:off x="1619640" y="908640"/>
            <a:ext cx="5887800" cy="37274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743847-8D21-456A-81AF-6416EFA479C4}" type="slidenum">
              <a:t>58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Image 4" descr=""/>
          <p:cNvPicPr/>
          <p:nvPr/>
        </p:nvPicPr>
        <p:blipFill>
          <a:blip r:embed="rId1"/>
          <a:stretch/>
        </p:blipFill>
        <p:spPr>
          <a:xfrm>
            <a:off x="1259640" y="918720"/>
            <a:ext cx="6768360" cy="3668760"/>
          </a:xfrm>
          <a:prstGeom prst="rect">
            <a:avLst/>
          </a:prstGeom>
          <a:ln w="0">
            <a:noFill/>
          </a:ln>
        </p:spPr>
      </p:pic>
      <p:sp>
        <p:nvSpPr>
          <p:cNvPr id="668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Le boulier chinois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B786E6-145A-49FB-8717-F37FA95598D5}" type="slidenum">
              <a:t>59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457200" y="162540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4363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quatre mille trois cent soixante trois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532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cinq 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92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quatre vingt douze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moderne </a:t>
            </a:r>
            <a:br>
              <a:rPr sz="3200"/>
            </a:b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positionnelle, avec les chiffres indo-arabes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ZoneTexte 7"/>
          <p:cNvSpPr/>
          <p:nvPr/>
        </p:nvSpPr>
        <p:spPr>
          <a:xfrm rot="16200000">
            <a:off x="378360" y="1164240"/>
            <a:ext cx="77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centaines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ZoneTexte 8"/>
          <p:cNvSpPr/>
          <p:nvPr/>
        </p:nvSpPr>
        <p:spPr>
          <a:xfrm rot="16200000">
            <a:off x="578160" y="1208520"/>
            <a:ext cx="678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dizaines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ZoneTexte 9"/>
          <p:cNvSpPr/>
          <p:nvPr/>
        </p:nvSpPr>
        <p:spPr>
          <a:xfrm rot="16200000">
            <a:off x="798840" y="1261080"/>
            <a:ext cx="5616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unités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" name="Groupe 12"/>
          <p:cNvGrpSpPr/>
          <p:nvPr/>
        </p:nvGrpSpPr>
        <p:grpSpPr>
          <a:xfrm>
            <a:off x="682200" y="1005480"/>
            <a:ext cx="472320" cy="3627000"/>
            <a:chOff x="682200" y="1005480"/>
            <a:chExt cx="472320" cy="3627000"/>
          </a:xfrm>
        </p:grpSpPr>
        <p:cxnSp>
          <p:nvCxnSpPr>
            <p:cNvPr id="126" name="Connecteur droit 5"/>
            <p:cNvCxnSpPr/>
            <p:nvPr/>
          </p:nvCxnSpPr>
          <p:spPr>
            <a:xfrm>
              <a:off x="84168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27" name="Connecteur droit 6"/>
            <p:cNvCxnSpPr/>
            <p:nvPr/>
          </p:nvCxnSpPr>
          <p:spPr>
            <a:xfrm>
              <a:off x="100224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28" name="Connecteur droit 10"/>
            <p:cNvCxnSpPr/>
            <p:nvPr/>
          </p:nvCxnSpPr>
          <p:spPr>
            <a:xfrm>
              <a:off x="115452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29" name="Connecteur droit 11"/>
            <p:cNvCxnSpPr/>
            <p:nvPr/>
          </p:nvCxnSpPr>
          <p:spPr>
            <a:xfrm>
              <a:off x="68220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</p:grpSp>
      <p:sp>
        <p:nvSpPr>
          <p:cNvPr id="130" name="ZoneTexte 14"/>
          <p:cNvSpPr/>
          <p:nvPr/>
        </p:nvSpPr>
        <p:spPr>
          <a:xfrm rot="16200000">
            <a:off x="298800" y="1233000"/>
            <a:ext cx="6289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milliers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8562F7-B1CA-4A60-BE0C-1864A9761C0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457200" y="162540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4363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quatre mille trois cent soixante trois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532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cinq 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92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quatre vingt douze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ou nonante deux 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	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moderne </a:t>
            </a:r>
            <a:br>
              <a:rPr sz="3200"/>
            </a:b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positionnelle, avec les chiffres indo-arabes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ZoneTexte 7"/>
          <p:cNvSpPr/>
          <p:nvPr/>
        </p:nvSpPr>
        <p:spPr>
          <a:xfrm rot="16200000">
            <a:off x="378360" y="1164240"/>
            <a:ext cx="77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centaines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ZoneTexte 8"/>
          <p:cNvSpPr/>
          <p:nvPr/>
        </p:nvSpPr>
        <p:spPr>
          <a:xfrm rot="16200000">
            <a:off x="578160" y="1208520"/>
            <a:ext cx="678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dizaines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ZoneTexte 9"/>
          <p:cNvSpPr/>
          <p:nvPr/>
        </p:nvSpPr>
        <p:spPr>
          <a:xfrm rot="16200000">
            <a:off x="798840" y="1261080"/>
            <a:ext cx="5616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unités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" name="Groupe 12"/>
          <p:cNvGrpSpPr/>
          <p:nvPr/>
        </p:nvGrpSpPr>
        <p:grpSpPr>
          <a:xfrm>
            <a:off x="682200" y="1005480"/>
            <a:ext cx="472320" cy="3627000"/>
            <a:chOff x="682200" y="1005480"/>
            <a:chExt cx="472320" cy="3627000"/>
          </a:xfrm>
        </p:grpSpPr>
        <p:cxnSp>
          <p:nvCxnSpPr>
            <p:cNvPr id="137" name="Connecteur droit 5"/>
            <p:cNvCxnSpPr/>
            <p:nvPr/>
          </p:nvCxnSpPr>
          <p:spPr>
            <a:xfrm>
              <a:off x="84168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38" name="Connecteur droit 6"/>
            <p:cNvCxnSpPr/>
            <p:nvPr/>
          </p:nvCxnSpPr>
          <p:spPr>
            <a:xfrm>
              <a:off x="100224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39" name="Connecteur droit 10"/>
            <p:cNvCxnSpPr/>
            <p:nvPr/>
          </p:nvCxnSpPr>
          <p:spPr>
            <a:xfrm>
              <a:off x="115452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40" name="Connecteur droit 11"/>
            <p:cNvCxnSpPr/>
            <p:nvPr/>
          </p:nvCxnSpPr>
          <p:spPr>
            <a:xfrm>
              <a:off x="68220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</p:grpSp>
      <p:sp>
        <p:nvSpPr>
          <p:cNvPr id="141" name="ZoneTexte 14"/>
          <p:cNvSpPr/>
          <p:nvPr/>
        </p:nvSpPr>
        <p:spPr>
          <a:xfrm rot="16200000">
            <a:off x="298800" y="1233000"/>
            <a:ext cx="6289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milliers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8071A3-0719-44B5-B601-3315597FCA4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457200" y="162540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4363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quatre mille trois cent soixante trois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532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cinq 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92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quatre vingt douze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ou nonante deux 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	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152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cent cinquante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moderne </a:t>
            </a:r>
            <a:br>
              <a:rPr sz="3200"/>
            </a:b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positionnelle, avec les chiffres indo-arabes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ZoneTexte 7"/>
          <p:cNvSpPr/>
          <p:nvPr/>
        </p:nvSpPr>
        <p:spPr>
          <a:xfrm rot="16200000">
            <a:off x="378360" y="1164240"/>
            <a:ext cx="77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centaines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ZoneTexte 8"/>
          <p:cNvSpPr/>
          <p:nvPr/>
        </p:nvSpPr>
        <p:spPr>
          <a:xfrm rot="16200000">
            <a:off x="578160" y="1208520"/>
            <a:ext cx="678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dizaines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ZoneTexte 9"/>
          <p:cNvSpPr/>
          <p:nvPr/>
        </p:nvSpPr>
        <p:spPr>
          <a:xfrm rot="16200000">
            <a:off x="798840" y="1261080"/>
            <a:ext cx="5616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unités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" name="Groupe 12"/>
          <p:cNvGrpSpPr/>
          <p:nvPr/>
        </p:nvGrpSpPr>
        <p:grpSpPr>
          <a:xfrm>
            <a:off x="682200" y="1005480"/>
            <a:ext cx="472320" cy="3627000"/>
            <a:chOff x="682200" y="1005480"/>
            <a:chExt cx="472320" cy="3627000"/>
          </a:xfrm>
        </p:grpSpPr>
        <p:cxnSp>
          <p:nvCxnSpPr>
            <p:cNvPr id="148" name="Connecteur droit 5"/>
            <p:cNvCxnSpPr/>
            <p:nvPr/>
          </p:nvCxnSpPr>
          <p:spPr>
            <a:xfrm>
              <a:off x="84168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49" name="Connecteur droit 6"/>
            <p:cNvCxnSpPr/>
            <p:nvPr/>
          </p:nvCxnSpPr>
          <p:spPr>
            <a:xfrm>
              <a:off x="100224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50" name="Connecteur droit 10"/>
            <p:cNvCxnSpPr/>
            <p:nvPr/>
          </p:nvCxnSpPr>
          <p:spPr>
            <a:xfrm>
              <a:off x="115452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51" name="Connecteur droit 11"/>
            <p:cNvCxnSpPr/>
            <p:nvPr/>
          </p:nvCxnSpPr>
          <p:spPr>
            <a:xfrm>
              <a:off x="68220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</p:grpSp>
      <p:sp>
        <p:nvSpPr>
          <p:cNvPr id="152" name="ZoneTexte 14"/>
          <p:cNvSpPr/>
          <p:nvPr/>
        </p:nvSpPr>
        <p:spPr>
          <a:xfrm rot="16200000">
            <a:off x="298800" y="1233000"/>
            <a:ext cx="6289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milliers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5990ED-670F-40B4-88DA-2FEA4A0B143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457200" y="162540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4363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quatre mille trois cent soixante trois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532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cinq 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92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quatre vingt douze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ou nonante deux </a:t>
            </a:r>
            <a:r>
              <a:rPr b="0" lang="fr-FR" sz="2400" spc="-1" strike="noStrike">
                <a:solidFill>
                  <a:srgbClr val="ff0000"/>
                </a:solidFill>
                <a:latin typeface="Calibri"/>
              </a:rPr>
              <a:t>	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152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cent cinquante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132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cent trente deux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102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cent </a:t>
            </a:r>
            <a:r>
              <a:rPr b="0" lang="fr-FR" sz="2400" spc="-1" strike="sngStrike">
                <a:solidFill>
                  <a:srgbClr val="ff0000"/>
                </a:solidFill>
                <a:latin typeface="Calibri"/>
              </a:rPr>
              <a:t>zérante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 deux :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39996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comme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on dit les ordres (mille, cent, dizaines), on n’a pas besoin de dire le zéro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si on ne les dit pas, c’est qu’il n’y en a pas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itre 1"/>
          <p:cNvSpPr/>
          <p:nvPr/>
        </p:nvSpPr>
        <p:spPr>
          <a:xfrm>
            <a:off x="609480" y="51480"/>
            <a:ext cx="822924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La numération moderne </a:t>
            </a:r>
            <a:br>
              <a:rPr sz="3200"/>
            </a:b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positionnelle, avec les chiffres indo-arabes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ZoneTexte 7"/>
          <p:cNvSpPr/>
          <p:nvPr/>
        </p:nvSpPr>
        <p:spPr>
          <a:xfrm rot="16200000">
            <a:off x="378360" y="1164240"/>
            <a:ext cx="77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centaines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ZoneTexte 8"/>
          <p:cNvSpPr/>
          <p:nvPr/>
        </p:nvSpPr>
        <p:spPr>
          <a:xfrm rot="16200000">
            <a:off x="578160" y="1208520"/>
            <a:ext cx="678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dizaines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ZoneTexte 9"/>
          <p:cNvSpPr/>
          <p:nvPr/>
        </p:nvSpPr>
        <p:spPr>
          <a:xfrm rot="16200000">
            <a:off x="798840" y="1261080"/>
            <a:ext cx="5616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unités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8" name="Groupe 12"/>
          <p:cNvGrpSpPr/>
          <p:nvPr/>
        </p:nvGrpSpPr>
        <p:grpSpPr>
          <a:xfrm>
            <a:off x="682200" y="1005480"/>
            <a:ext cx="472320" cy="3627000"/>
            <a:chOff x="682200" y="1005480"/>
            <a:chExt cx="472320" cy="3627000"/>
          </a:xfrm>
        </p:grpSpPr>
        <p:cxnSp>
          <p:nvCxnSpPr>
            <p:cNvPr id="159" name="Connecteur droit 5"/>
            <p:cNvCxnSpPr/>
            <p:nvPr/>
          </p:nvCxnSpPr>
          <p:spPr>
            <a:xfrm>
              <a:off x="84168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60" name="Connecteur droit 6"/>
            <p:cNvCxnSpPr/>
            <p:nvPr/>
          </p:nvCxnSpPr>
          <p:spPr>
            <a:xfrm>
              <a:off x="100224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61" name="Connecteur droit 10"/>
            <p:cNvCxnSpPr/>
            <p:nvPr/>
          </p:nvCxnSpPr>
          <p:spPr>
            <a:xfrm>
              <a:off x="115452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  <p:cxnSp>
          <p:nvCxnSpPr>
            <p:cNvPr id="162" name="Connecteur droit 11"/>
            <p:cNvCxnSpPr/>
            <p:nvPr/>
          </p:nvCxnSpPr>
          <p:spPr>
            <a:xfrm>
              <a:off x="682200" y="1005480"/>
              <a:ext cx="360" cy="3627360"/>
            </a:xfrm>
            <a:prstGeom prst="straightConnector1">
              <a:avLst/>
            </a:prstGeom>
            <a:ln>
              <a:solidFill>
                <a:srgbClr val="4a7ebb"/>
              </a:solidFill>
              <a:round/>
            </a:ln>
          </p:spPr>
        </p:cxnSp>
      </p:grpSp>
      <p:sp>
        <p:nvSpPr>
          <p:cNvPr id="163" name="ZoneTexte 14"/>
          <p:cNvSpPr/>
          <p:nvPr/>
        </p:nvSpPr>
        <p:spPr>
          <a:xfrm rot="16200000">
            <a:off x="298800" y="1233000"/>
            <a:ext cx="6289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milliers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http://aventureducalcul.fr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7CFAEC-7412-4A56-BF0D-0FBD7E25D36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Application>LibreOffice/7.5.4.2$Windows_X86_64 LibreOffice_project/36ccfdc35048b057fd9854c757a8b67ec53977b6</Application>
  <AppVersion>15.0000</AppVersion>
  <Words>1083</Words>
  <Paragraphs>497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2023-10-02T20:36:49Z</dcterms:created>
  <dc:creator>Pierre Huguet</dc:creator>
  <dc:description/>
  <dc:language>fr-FR</dc:language>
  <cp:lastModifiedBy/>
  <dcterms:modified xsi:type="dcterms:W3CDTF">2023-12-01T09:12:45Z</dcterms:modified>
  <cp:revision>121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59</vt:i4>
  </property>
</Properties>
</file>